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23" r:id="rId1"/>
  </p:sldMasterIdLst>
  <p:notesMasterIdLst>
    <p:notesMasterId r:id="rId23"/>
  </p:notesMasterIdLst>
  <p:handoutMasterIdLst>
    <p:handoutMasterId r:id="rId24"/>
  </p:handoutMasterIdLst>
  <p:sldIdLst>
    <p:sldId id="338" r:id="rId2"/>
    <p:sldId id="286" r:id="rId3"/>
    <p:sldId id="325" r:id="rId4"/>
    <p:sldId id="320" r:id="rId5"/>
    <p:sldId id="327" r:id="rId6"/>
    <p:sldId id="326" r:id="rId7"/>
    <p:sldId id="328" r:id="rId8"/>
    <p:sldId id="329" r:id="rId9"/>
    <p:sldId id="303" r:id="rId10"/>
    <p:sldId id="332" r:id="rId11"/>
    <p:sldId id="331" r:id="rId12"/>
    <p:sldId id="333" r:id="rId13"/>
    <p:sldId id="334" r:id="rId14"/>
    <p:sldId id="335" r:id="rId15"/>
    <p:sldId id="336" r:id="rId16"/>
    <p:sldId id="337" r:id="rId17"/>
    <p:sldId id="321" r:id="rId18"/>
    <p:sldId id="322" r:id="rId19"/>
    <p:sldId id="330" r:id="rId20"/>
    <p:sldId id="323" r:id="rId21"/>
    <p:sldId id="324" r:id="rId22"/>
  </p:sldIdLst>
  <p:sldSz cx="9906000" cy="6858000" type="A4"/>
  <p:notesSz cx="6640513" cy="9904413"/>
  <p:defaultTextStyle>
    <a:defPPr>
      <a:defRPr lang="es-ES_tradnl"/>
    </a:defPPr>
    <a:lvl1pPr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1326" y="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1113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t" anchorCtr="0" compatLnSpc="1">
            <a:prstTxWarp prst="textNoShape">
              <a:avLst/>
            </a:prstTxWarp>
          </a:bodyPr>
          <a:lstStyle>
            <a:lvl1pPr algn="l" defTabSz="920750">
              <a:defRPr sz="1000" i="1"/>
            </a:lvl1pPr>
          </a:lstStyle>
          <a:p>
            <a:endParaRPr lang="es-ES_trad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11113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t" anchorCtr="0" compatLnSpc="1">
            <a:prstTxWarp prst="textNoShape">
              <a:avLst/>
            </a:prstTxWarp>
          </a:bodyPr>
          <a:lstStyle>
            <a:lvl1pPr algn="r" defTabSz="920750">
              <a:defRPr sz="1000" i="1"/>
            </a:lvl1pPr>
          </a:lstStyle>
          <a:p>
            <a:endParaRPr lang="es-ES_tradnl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b" anchorCtr="0" compatLnSpc="1">
            <a:prstTxWarp prst="textNoShape">
              <a:avLst/>
            </a:prstTxWarp>
          </a:bodyPr>
          <a:lstStyle>
            <a:lvl1pPr algn="l" defTabSz="920750">
              <a:defRPr sz="1000" i="1"/>
            </a:lvl1pPr>
          </a:lstStyle>
          <a:p>
            <a:endParaRPr lang="es-ES_tradnl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431338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b" anchorCtr="0" compatLnSpc="1">
            <a:prstTxWarp prst="textNoShape">
              <a:avLst/>
            </a:prstTxWarp>
          </a:bodyPr>
          <a:lstStyle>
            <a:lvl1pPr algn="r" defTabSz="920750">
              <a:defRPr sz="1000" i="1"/>
            </a:lvl1pPr>
          </a:lstStyle>
          <a:p>
            <a:fld id="{07E0C5C4-6459-4138-A241-F604266B20DD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075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1113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t" anchorCtr="0" compatLnSpc="1">
            <a:prstTxWarp prst="textNoShape">
              <a:avLst/>
            </a:prstTxWarp>
          </a:bodyPr>
          <a:lstStyle>
            <a:lvl1pPr algn="l" defTabSz="768350">
              <a:defRPr sz="1000" i="1"/>
            </a:lvl1pPr>
          </a:lstStyle>
          <a:p>
            <a:endParaRPr lang="es-ES_tradn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11113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t" anchorCtr="0" compatLnSpc="1">
            <a:prstTxWarp prst="textNoShape">
              <a:avLst/>
            </a:prstTxWarp>
          </a:bodyPr>
          <a:lstStyle>
            <a:lvl1pPr algn="r" defTabSz="768350">
              <a:defRPr sz="1000" i="1"/>
            </a:lvl1pPr>
          </a:lstStyle>
          <a:p>
            <a:endParaRPr lang="es-ES_tradnl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b" anchorCtr="0" compatLnSpc="1">
            <a:prstTxWarp prst="textNoShape">
              <a:avLst/>
            </a:prstTxWarp>
          </a:bodyPr>
          <a:lstStyle>
            <a:lvl1pPr algn="l" defTabSz="768350">
              <a:defRPr sz="1000" i="1"/>
            </a:lvl1pPr>
          </a:lstStyle>
          <a:p>
            <a:endParaRPr lang="es-ES_tradn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431338"/>
            <a:ext cx="287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79" tIns="0" rIns="19179" bIns="0" numCol="1" anchor="b" anchorCtr="0" compatLnSpc="1">
            <a:prstTxWarp prst="textNoShape">
              <a:avLst/>
            </a:prstTxWarp>
          </a:bodyPr>
          <a:lstStyle>
            <a:lvl1pPr algn="r" defTabSz="768350">
              <a:defRPr sz="1000" i="1"/>
            </a:lvl1pPr>
          </a:lstStyle>
          <a:p>
            <a:fld id="{1FB301BA-3042-4569-95B5-D16749092E34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2054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20738" y="866775"/>
            <a:ext cx="5000625" cy="3462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708525"/>
            <a:ext cx="4875213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95" tIns="46348" rIns="92695" bIns="463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patrón</a:t>
            </a:r>
          </a:p>
          <a:p>
            <a:pPr lvl="0"/>
            <a:r>
              <a:rPr lang="es-ES_tradnl" smtClean="0"/>
              <a:t>Segundo nivel</a:t>
            </a:r>
          </a:p>
          <a:p>
            <a:pPr lvl="0"/>
            <a:r>
              <a:rPr lang="es-ES_tradnl" smtClean="0"/>
              <a:t>Tercer nivel</a:t>
            </a:r>
          </a:p>
          <a:p>
            <a:pPr lvl="0"/>
            <a:r>
              <a:rPr lang="es-ES_tradnl" smtClean="0"/>
              <a:t>Cuarto nivel</a:t>
            </a:r>
          </a:p>
          <a:p>
            <a:pPr lvl="0"/>
            <a:r>
              <a:rPr lang="es-ES_tradnl" smtClean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85595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14271" y="0"/>
            <a:ext cx="10760026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941346" y="-21511"/>
            <a:ext cx="3985709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036521" y="-21511"/>
            <a:ext cx="37973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813" y="2708476"/>
            <a:ext cx="3589468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7813" y="4421081"/>
            <a:ext cx="3585620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33639" y="1516829"/>
            <a:ext cx="23114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45480" y="5719967"/>
            <a:ext cx="3067558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36521" y="5719967"/>
            <a:ext cx="697305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832F552-A16A-4C23-BBA8-EA03555375AE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9"/>
          <p:cNvSpPr>
            <a:spLocks noChangeArrowheads="1"/>
          </p:cNvSpPr>
          <p:nvPr userDrawn="1"/>
        </p:nvSpPr>
        <p:spPr bwMode="auto">
          <a:xfrm>
            <a:off x="3724275" y="3052763"/>
            <a:ext cx="9906000" cy="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endParaRPr lang="es-ES"/>
          </a:p>
        </p:txBody>
      </p:sp>
      <p:pic>
        <p:nvPicPr>
          <p:cNvPr id="74" name="Picture 8" descr="membrete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13088" y="1004888"/>
            <a:ext cx="3887787" cy="11906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D2B8D1A5-6ECA-48BE-8FBD-453AE8685319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1" y="1030147"/>
            <a:ext cx="1608157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071" y="1030147"/>
            <a:ext cx="5875679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B1EE27C1-C623-4B91-B780-D112EB32A940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B316FC7C-6A35-4FB5-9F16-0B0543AF200F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532" y="2900830"/>
            <a:ext cx="7190590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3533" y="4267201"/>
            <a:ext cx="7190589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5BE4B86D-3751-414D-9E0B-FA2816014137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C161D499-9C06-419B-ACD7-12010A20E628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29284" y="2313432"/>
            <a:ext cx="3704844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313431"/>
            <a:ext cx="3704844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9787" y="2316009"/>
            <a:ext cx="331191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8531" y="2974695"/>
            <a:ext cx="3704844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491" y="2316010"/>
            <a:ext cx="331036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248" y="2974695"/>
            <a:ext cx="3704844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9E12943C-6338-4E45-A437-F1595DB4D15C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C2C03460-8EAC-47B4-B3EB-3C1BA6B931FE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6FF9287E-03C5-4465-9416-D54C0DE6BC3D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14271" y="0"/>
            <a:ext cx="10760026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941346" y="-21511"/>
            <a:ext cx="3985709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036521" y="-21510"/>
            <a:ext cx="37973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058A0CE5-B527-47A6-A8D7-195E4FB57394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  <p:sp>
        <p:nvSpPr>
          <p:cNvPr id="58" name="Rectangle 57"/>
          <p:cNvSpPr/>
          <p:nvPr/>
        </p:nvSpPr>
        <p:spPr>
          <a:xfrm>
            <a:off x="981036" y="601884"/>
            <a:ext cx="3859112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385" y="856527"/>
            <a:ext cx="334797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28235" y="5724836"/>
            <a:ext cx="3784803" cy="365125"/>
          </a:xfrm>
        </p:spPr>
        <p:txBody>
          <a:bodyPr>
            <a:normAutofit/>
          </a:bodyPr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819" y="2657435"/>
            <a:ext cx="3579953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1308" y="4136994"/>
            <a:ext cx="3573683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14271" y="0"/>
            <a:ext cx="10760026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941346" y="-21511"/>
            <a:ext cx="3985709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5036521" y="-21510"/>
            <a:ext cx="37973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81036" y="601884"/>
            <a:ext cx="3859112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8959" y="2660904"/>
            <a:ext cx="3576066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88976" y="693795"/>
            <a:ext cx="3639592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29183" y="4133089"/>
            <a:ext cx="3575621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28235" y="5724836"/>
            <a:ext cx="3784803" cy="365125"/>
          </a:xfrm>
        </p:spPr>
        <p:txBody>
          <a:bodyPr>
            <a:normAutofit/>
          </a:bodyPr>
          <a:lstStyle/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r>
              <a:rPr lang="es-ES_tradnl" smtClean="0"/>
              <a:t>- </a:t>
            </a:r>
            <a:fld id="{B1B38C45-DC1A-4C55-A155-0E17A87D792B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30200" y="0"/>
            <a:ext cx="10760026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95300" y="333488"/>
            <a:ext cx="89154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941346" y="-21511"/>
            <a:ext cx="3985709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036521" y="-21510"/>
            <a:ext cx="37973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448" y="1027664"/>
            <a:ext cx="7610139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450" y="2323652"/>
            <a:ext cx="734209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7170" y="22449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506570D-3B74-4C9D-A032-F717A370A6D8}" type="datetimeFigureOut">
              <a:rPr lang="es-ES" smtClean="0"/>
              <a:t>08/10/2013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28235" y="5852161"/>
            <a:ext cx="3793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ES_tradnl" smtClean="0"/>
              <a:t>DISEÑO DE MÁQUINAS I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36521" y="224492"/>
            <a:ext cx="14431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lvl="1"/>
            <a:r>
              <a:rPr lang="es-ES_tradnl" smtClean="0"/>
              <a:t>- </a:t>
            </a:r>
            <a:fld id="{38876C18-E802-4849-A8C3-DE55CCAD4253}" type="slidenum">
              <a:rPr lang="es-ES_tradnl" smtClean="0"/>
              <a:pPr lvl="1"/>
              <a:t>‹Nº›</a:t>
            </a:fld>
            <a:r>
              <a:rPr lang="es-ES_tradnl" smtClean="0"/>
              <a:t> -</a:t>
            </a:r>
            <a:endParaRPr lang="es-ES_tradnl"/>
          </a:p>
        </p:txBody>
      </p:sp>
      <p:sp>
        <p:nvSpPr>
          <p:cNvPr id="61" name="Rectangle 12"/>
          <p:cNvSpPr>
            <a:spLocks noChangeArrowheads="1"/>
          </p:cNvSpPr>
          <p:nvPr userDrawn="1"/>
        </p:nvSpPr>
        <p:spPr bwMode="auto">
          <a:xfrm>
            <a:off x="4552950" y="3052763"/>
            <a:ext cx="9906000" cy="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endParaRPr lang="es-ES"/>
          </a:p>
        </p:txBody>
      </p:sp>
      <p:pic>
        <p:nvPicPr>
          <p:cNvPr id="62" name="Picture 11" descr="membrete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2155" r="69612"/>
          <a:stretch>
            <a:fillRect/>
          </a:stretch>
        </p:blipFill>
        <p:spPr bwMode="auto">
          <a:xfrm>
            <a:off x="742950" y="557213"/>
            <a:ext cx="876300" cy="8239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wmf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8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11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4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4.wmf"/><Relationship Id="rId4" Type="http://schemas.openxmlformats.org/officeDocument/2006/relationships/image" Target="../media/image17.wmf"/><Relationship Id="rId9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9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4.wmf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64311" y="3161587"/>
            <a:ext cx="8915400" cy="2402452"/>
          </a:xfrm>
        </p:spPr>
        <p:txBody>
          <a:bodyPr/>
          <a:lstStyle/>
          <a:p>
            <a:r>
              <a:rPr lang="es-ES_tradnl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  <a:cs typeface="Times New Roman" pitchFamily="18" charset="0"/>
              </a:rPr>
              <a:t>ESTÁTICA</a:t>
            </a:r>
            <a:r>
              <a:rPr lang="es-ES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 II</a:t>
            </a:r>
            <a:endParaRPr lang="es-ES_tradnl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 Black" pitchFamily="34" charset="0"/>
            </a:endParaRPr>
          </a:p>
          <a:p>
            <a:r>
              <a:rPr lang="es-ES_tradnl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 FUERZAS DISTRIBUIDAS: </a:t>
            </a:r>
          </a:p>
          <a:p>
            <a:r>
              <a:rPr lang="es-ES_tradnl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  <a:cs typeface="Times New Roman" pitchFamily="18" charset="0"/>
              </a:rPr>
              <a:t>CENTROIDES Y CENTRO DE GRAVEDAD</a:t>
            </a:r>
            <a:r>
              <a:rPr lang="es-ES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 </a:t>
            </a:r>
            <a:endParaRPr lang="es-ES_tradnl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 Narrow" pitchFamily="34" charset="0"/>
            </a:endParaRP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lvl="1"/>
            <a:r>
              <a:rPr lang="es-ES_tradnl" sz="1400" b="1" dirty="0" smtClean="0"/>
              <a:t>- </a:t>
            </a:r>
            <a:fld id="{B316FC7C-6A35-4FB5-9F16-0B0543AF200F}" type="slidenum">
              <a:rPr lang="es-ES_tradnl" sz="1400" b="1" smtClean="0"/>
              <a:pPr lvl="1"/>
              <a:t>1</a:t>
            </a:fld>
            <a:r>
              <a:rPr lang="es-ES_tradnl" sz="1400" b="1" dirty="0" smtClean="0"/>
              <a:t> -</a:t>
            </a:r>
            <a:endParaRPr lang="es-ES_tradnl" sz="1400" b="1" dirty="0"/>
          </a:p>
        </p:txBody>
      </p:sp>
      <p:pic>
        <p:nvPicPr>
          <p:cNvPr id="6" name="5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992" y="501162"/>
            <a:ext cx="1626577" cy="905607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3A491998-3589-4C3D-842B-C693FCE7DE3A}" type="slidenum">
              <a:rPr lang="es-ES_tradnl"/>
              <a:pPr lvl="1"/>
              <a:t>10</a:t>
            </a:fld>
            <a:r>
              <a:rPr lang="es-ES_tradnl"/>
              <a:t> -</a:t>
            </a:r>
          </a:p>
        </p:txBody>
      </p:sp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844550" y="2027238"/>
            <a:ext cx="3960813" cy="6413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Cuando sea constante el peso específico </a:t>
            </a:r>
            <a:r>
              <a:rPr lang="es-ES" sz="1800">
                <a:cs typeface="Times New Roman" pitchFamily="18" charset="0"/>
              </a:rPr>
              <a:t>de un cuerpo tendremos que: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73411" name="Rectangle 3"/>
          <p:cNvSpPr>
            <a:spLocks noChangeArrowheads="1"/>
          </p:cNvSpPr>
          <p:nvPr/>
        </p:nvSpPr>
        <p:spPr bwMode="auto">
          <a:xfrm>
            <a:off x="4437063" y="733425"/>
            <a:ext cx="4775200" cy="8223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s-ES_tradnl" sz="2400" b="1" dirty="0"/>
              <a:t>5.3 </a:t>
            </a:r>
            <a:r>
              <a:rPr lang="es-ES_tradnl" sz="2400" b="1" u="sng" dirty="0" err="1"/>
              <a:t>Centroides</a:t>
            </a:r>
            <a:r>
              <a:rPr lang="es-ES_tradnl" sz="2400" b="1" u="sng" dirty="0"/>
              <a:t> de Volúmenes, Superficies y Líneas</a:t>
            </a:r>
            <a:endParaRPr lang="es-ES" sz="2400" b="1" u="sng" dirty="0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762000" y="1658938"/>
            <a:ext cx="3519488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/>
              <a:t>5.3.1 </a:t>
            </a:r>
            <a:r>
              <a:rPr lang="es-ES_tradnl" sz="2000" b="1" u="sng"/>
              <a:t>Centroides de Volúmenes</a:t>
            </a:r>
            <a:endParaRPr lang="es-ES" sz="2000" b="1" u="sng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850900" y="2681288"/>
            <a:ext cx="5553075" cy="33877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Estas coordenadas (</a:t>
            </a:r>
            <a:r>
              <a:rPr lang="es-ES_tradnl" sz="1800" b="1"/>
              <a:t>Centroide</a:t>
            </a:r>
            <a:r>
              <a:rPr lang="es-ES_tradnl" sz="1800"/>
              <a:t>) solo dependen de la configuración geométrica del cuerpo y son independientes de sus propiedades físicas.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El centroide de un volumen coincide en posición con el CDG </a:t>
            </a:r>
            <a:r>
              <a:rPr lang="es-ES_tradnl" sz="1800" b="1"/>
              <a:t>G</a:t>
            </a:r>
            <a:r>
              <a:rPr lang="es-ES_tradnl" sz="1800"/>
              <a:t> del cuerpo si este es homogéneo. Cuando el peso específico </a:t>
            </a:r>
            <a:r>
              <a:rPr lang="es-ES" sz="1800">
                <a:cs typeface="Times New Roman" pitchFamily="18" charset="0"/>
              </a:rPr>
              <a:t>varíe de unos puntos  a otros, el CDG </a:t>
            </a:r>
            <a:r>
              <a:rPr lang="es-ES" sz="1800" b="1">
                <a:cs typeface="Times New Roman" pitchFamily="18" charset="0"/>
              </a:rPr>
              <a:t>G</a:t>
            </a:r>
            <a:r>
              <a:rPr lang="es-ES" sz="1800">
                <a:cs typeface="Times New Roman" pitchFamily="18" charset="0"/>
              </a:rPr>
              <a:t> del cuerpo y el Centroide no tienen por que coincidir.  </a:t>
            </a:r>
            <a:r>
              <a:rPr lang="es-ES" sz="1800" u="sng">
                <a:cs typeface="Times New Roman" pitchFamily="18" charset="0"/>
              </a:rPr>
              <a:t>Ejemplo</a:t>
            </a:r>
            <a:r>
              <a:rPr lang="es-ES" sz="1800">
                <a:cs typeface="Times New Roman" pitchFamily="18" charset="0"/>
              </a:rPr>
              <a:t>: En el caso de la figura, como el </a:t>
            </a:r>
            <a:r>
              <a:rPr lang="es-ES_tradnl" sz="1800"/>
              <a:t>peso específico </a:t>
            </a:r>
            <a:r>
              <a:rPr lang="es-ES" sz="1800">
                <a:cs typeface="Times New Roman" pitchFamily="18" charset="0"/>
              </a:rPr>
              <a:t>de la parte inferior del cono es mayor que el de la parte superior, el CDG, que depende del peso de las dos partes, se hallará por debajo del centroide C que solo depende del volumen de dichas partes.  </a:t>
            </a:r>
            <a:endParaRPr lang="es-ES_tradnl" sz="1800">
              <a:cs typeface="Times New Roman" pitchFamily="18" charset="0"/>
            </a:endParaRPr>
          </a:p>
        </p:txBody>
      </p:sp>
      <p:pic>
        <p:nvPicPr>
          <p:cNvPr id="273418" name="Picture 10" descr="F5-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9500" y="2673350"/>
            <a:ext cx="3186113" cy="3121025"/>
          </a:xfrm>
          <a:prstGeom prst="rect">
            <a:avLst/>
          </a:prstGeom>
          <a:noFill/>
        </p:spPr>
      </p:pic>
      <p:graphicFrame>
        <p:nvGraphicFramePr>
          <p:cNvPr id="273420" name="Object 12"/>
          <p:cNvGraphicFramePr>
            <a:graphicFrameLocks noChangeAspect="1"/>
          </p:cNvGraphicFramePr>
          <p:nvPr/>
        </p:nvGraphicFramePr>
        <p:xfrm>
          <a:off x="4776788" y="2006600"/>
          <a:ext cx="428148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23" name="Ecuación" r:id="rId4" imgW="2679480" imgH="444240" progId="Equation.3">
                  <p:embed/>
                </p:oleObj>
              </mc:Choice>
              <mc:Fallback>
                <p:oleObj name="Ecuación" r:id="rId4" imgW="2679480" imgH="4442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2006600"/>
                        <a:ext cx="4281487" cy="711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21" name="Line 13"/>
          <p:cNvSpPr>
            <a:spLocks noChangeShapeType="1"/>
          </p:cNvSpPr>
          <p:nvPr/>
        </p:nvSpPr>
        <p:spPr bwMode="auto">
          <a:xfrm>
            <a:off x="3598863" y="2527300"/>
            <a:ext cx="1090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2075" tIns="46038" rIns="92075" bIns="46038" anchor="ctr"/>
          <a:lstStyle/>
          <a:p>
            <a:endParaRPr lang="es-ES"/>
          </a:p>
        </p:txBody>
      </p:sp>
      <p:pic>
        <p:nvPicPr>
          <p:cNvPr id="10" name="9 Imagen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3A5F784F-97A1-4B4B-9554-02A7ED854A3D}" type="slidenum">
              <a:rPr lang="es-ES_tradnl"/>
              <a:pPr lvl="1"/>
              <a:t>11</a:t>
            </a:fld>
            <a:r>
              <a:rPr lang="es-ES_tradnl"/>
              <a:t> -</a:t>
            </a:r>
          </a:p>
        </p:txBody>
      </p:sp>
      <p:sp>
        <p:nvSpPr>
          <p:cNvPr id="272389" name="Rectangle 5"/>
          <p:cNvSpPr>
            <a:spLocks noChangeArrowheads="1"/>
          </p:cNvSpPr>
          <p:nvPr/>
        </p:nvSpPr>
        <p:spPr bwMode="auto">
          <a:xfrm>
            <a:off x="4368800" y="1190625"/>
            <a:ext cx="35179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/>
              <a:t>5.3.2 </a:t>
            </a:r>
            <a:r>
              <a:rPr lang="es-ES_tradnl" sz="2000" b="1" u="sng"/>
              <a:t>Centroides de Superficies</a:t>
            </a:r>
            <a:endParaRPr lang="es-ES" sz="2000" b="1" u="sng"/>
          </a:p>
        </p:txBody>
      </p:sp>
      <p:sp>
        <p:nvSpPr>
          <p:cNvPr id="272390" name="Rectangle 6"/>
          <p:cNvSpPr>
            <a:spLocks noChangeArrowheads="1"/>
          </p:cNvSpPr>
          <p:nvPr/>
        </p:nvSpPr>
        <p:spPr bwMode="auto">
          <a:xfrm>
            <a:off x="850900" y="1633538"/>
            <a:ext cx="8199438" cy="146526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El CDG </a:t>
            </a:r>
            <a:r>
              <a:rPr lang="es-ES_tradnl" sz="1800" b="1"/>
              <a:t>G</a:t>
            </a:r>
            <a:r>
              <a:rPr lang="es-ES_tradnl" sz="1800"/>
              <a:t> de una placa delgada, homogénea, de grosor t uniforme y superficie de área A, se puede determinar considerando un elemento infinitesimal de volumen </a:t>
            </a:r>
            <a:r>
              <a:rPr lang="es-ES_tradnl" sz="1800" i="1"/>
              <a:t>dV</a:t>
            </a:r>
            <a:r>
              <a:rPr lang="es-ES_tradnl" sz="1800"/>
              <a:t> que se puede expresar en función de un elemento infinitesimal de superficie </a:t>
            </a:r>
            <a:r>
              <a:rPr lang="es-ES_tradnl" sz="1800" i="1"/>
              <a:t>dA</a:t>
            </a:r>
            <a:r>
              <a:rPr lang="es-ES_tradnl" sz="1800"/>
              <a:t> de la placa en la forma siguiente: </a:t>
            </a:r>
            <a:r>
              <a:rPr lang="es-ES_tradnl" sz="1800" i="1"/>
              <a:t>dV = t dA</a:t>
            </a:r>
            <a:r>
              <a:rPr lang="es-ES_tradnl" sz="1800"/>
              <a:t>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Así pues, en el caso de una placa delgada tendríamos:</a:t>
            </a:r>
            <a:r>
              <a:rPr lang="es-ES" sz="1800">
                <a:cs typeface="Times New Roman" pitchFamily="18" charset="0"/>
              </a:rPr>
              <a:t>  </a:t>
            </a:r>
            <a:endParaRPr lang="es-ES_tradnl" sz="1800">
              <a:cs typeface="Times New Roman" pitchFamily="18" charset="0"/>
            </a:endParaRPr>
          </a:p>
        </p:txBody>
      </p:sp>
      <p:graphicFrame>
        <p:nvGraphicFramePr>
          <p:cNvPr id="272392" name="Object 8"/>
          <p:cNvGraphicFramePr>
            <a:graphicFrameLocks noChangeAspect="1"/>
          </p:cNvGraphicFramePr>
          <p:nvPr/>
        </p:nvGraphicFramePr>
        <p:xfrm>
          <a:off x="2978150" y="3105150"/>
          <a:ext cx="41402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01" name="Ecuación" r:id="rId3" imgW="2590560" imgH="431640" progId="Equation.3">
                  <p:embed/>
                </p:oleObj>
              </mc:Choice>
              <mc:Fallback>
                <p:oleObj name="Ecuación" r:id="rId3" imgW="259056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3105150"/>
                        <a:ext cx="4140200" cy="6905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94" name="Rectangle 10"/>
          <p:cNvSpPr>
            <a:spLocks noChangeArrowheads="1"/>
          </p:cNvSpPr>
          <p:nvPr/>
        </p:nvSpPr>
        <p:spPr bwMode="auto">
          <a:xfrm>
            <a:off x="898525" y="3843338"/>
            <a:ext cx="3040063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/>
              <a:t>5.3.3 </a:t>
            </a:r>
            <a:r>
              <a:rPr lang="es-ES_tradnl" sz="2000" b="1" u="sng"/>
              <a:t>Centroides de Líneas</a:t>
            </a:r>
            <a:endParaRPr lang="es-ES" sz="2000" b="1" u="sng"/>
          </a:p>
        </p:txBody>
      </p:sp>
      <p:sp>
        <p:nvSpPr>
          <p:cNvPr id="272395" name="Rectangle 11"/>
          <p:cNvSpPr>
            <a:spLocks noChangeArrowheads="1"/>
          </p:cNvSpPr>
          <p:nvPr/>
        </p:nvSpPr>
        <p:spPr bwMode="auto">
          <a:xfrm>
            <a:off x="876300" y="4238625"/>
            <a:ext cx="8199438" cy="2014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El CDG </a:t>
            </a:r>
            <a:r>
              <a:rPr lang="es-ES_tradnl" sz="1800" b="1"/>
              <a:t>G</a:t>
            </a:r>
            <a:r>
              <a:rPr lang="es-ES_tradnl" sz="1800"/>
              <a:t> de un alambre curvo, homogéneo, de pequeña sección recta de área A y de longitud L, se puede determinar considerando un elemento infinitesimal de volumen </a:t>
            </a:r>
            <a:r>
              <a:rPr lang="es-ES_tradnl" sz="1800" i="1"/>
              <a:t>dV</a:t>
            </a:r>
            <a:r>
              <a:rPr lang="es-ES_tradnl" sz="1800"/>
              <a:t> que se puede expresar en función de un elemento infinitesimal de longitud en la forma: </a:t>
            </a:r>
            <a:r>
              <a:rPr lang="es-ES_tradnl" sz="1800" i="1"/>
              <a:t>dV = A dL</a:t>
            </a:r>
            <a:r>
              <a:rPr lang="es-ES_tradnl" sz="1800"/>
              <a:t>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Así pues, para una varilla o 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alambre finos tendríamos:</a:t>
            </a:r>
            <a:r>
              <a:rPr lang="es-ES" sz="1800">
                <a:cs typeface="Times New Roman" pitchFamily="18" charset="0"/>
              </a:rPr>
              <a:t>  </a:t>
            </a:r>
            <a:endParaRPr lang="es-ES_tradnl" sz="1800">
              <a:cs typeface="Times New Roman" pitchFamily="18" charset="0"/>
            </a:endParaRPr>
          </a:p>
          <a:p>
            <a:pPr algn="just">
              <a:tabLst>
                <a:tab pos="685800" algn="l"/>
              </a:tabLst>
            </a:pPr>
            <a:endParaRPr lang="es-ES_tradnl" sz="1800"/>
          </a:p>
        </p:txBody>
      </p:sp>
      <p:graphicFrame>
        <p:nvGraphicFramePr>
          <p:cNvPr id="272396" name="Object 12"/>
          <p:cNvGraphicFramePr>
            <a:graphicFrameLocks noChangeAspect="1"/>
          </p:cNvGraphicFramePr>
          <p:nvPr/>
        </p:nvGraphicFramePr>
        <p:xfrm>
          <a:off x="3602038" y="5310188"/>
          <a:ext cx="4100512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02" name="Ecuación" r:id="rId5" imgW="2565360" imgH="431640" progId="Equation.3">
                  <p:embed/>
                </p:oleObj>
              </mc:Choice>
              <mc:Fallback>
                <p:oleObj name="Ecuación" r:id="rId5" imgW="256536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038" y="5310188"/>
                        <a:ext cx="4100512" cy="6905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8 Imagen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B759654C-F74B-49D7-AE19-EDD26F6B1A56}" type="slidenum">
              <a:rPr lang="es-ES_tradnl"/>
              <a:pPr lvl="1"/>
              <a:t>12</a:t>
            </a:fld>
            <a:r>
              <a:rPr lang="es-ES_tradnl"/>
              <a:t> -</a:t>
            </a:r>
          </a:p>
        </p:txBody>
      </p:sp>
      <p:sp>
        <p:nvSpPr>
          <p:cNvPr id="274435" name="Rectangle 3"/>
          <p:cNvSpPr>
            <a:spLocks noChangeArrowheads="1"/>
          </p:cNvSpPr>
          <p:nvPr/>
        </p:nvSpPr>
        <p:spPr bwMode="auto">
          <a:xfrm>
            <a:off x="4437063" y="733425"/>
            <a:ext cx="4775200" cy="8223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s-ES_tradnl" sz="2400" b="1"/>
              <a:t>5.4 </a:t>
            </a:r>
            <a:r>
              <a:rPr lang="es-ES_tradnl" sz="2400" b="1" u="sng"/>
              <a:t>Centroides de cuerpos compuestos</a:t>
            </a:r>
            <a:endParaRPr lang="es-ES" sz="2400" b="1" u="sng"/>
          </a:p>
        </p:txBody>
      </p:sp>
      <p:sp>
        <p:nvSpPr>
          <p:cNvPr id="274437" name="Rectangle 5"/>
          <p:cNvSpPr>
            <a:spLocks noChangeArrowheads="1"/>
          </p:cNvSpPr>
          <p:nvPr/>
        </p:nvSpPr>
        <p:spPr bwMode="auto">
          <a:xfrm>
            <a:off x="850900" y="1709738"/>
            <a:ext cx="8199438" cy="22891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Si puede dividirse una línea, superficie o volumen en partes cuyos respectivos centroides tengas posiciones conocidas, se podrá determinar </a:t>
            </a:r>
            <a:r>
              <a:rPr lang="es-ES_tradnl" sz="1800" u="sng"/>
              <a:t>sin integración</a:t>
            </a:r>
            <a:r>
              <a:rPr lang="es-ES_tradnl" sz="1800"/>
              <a:t> el momento de la línea, superficie o volumen total obteniendo la suma algebraica de los primeros momentos (producto de la longitud, área o volumen por la distancia del centroide al eje o plano) de las partes en que se haya dividido la línea, superficie o volumen.</a:t>
            </a:r>
          </a:p>
          <a:p>
            <a:pPr algn="just">
              <a:tabLst>
                <a:tab pos="685800" algn="l"/>
              </a:tabLst>
            </a:pPr>
            <a:r>
              <a:rPr lang="es-ES_tradnl" sz="1800" u="sng"/>
              <a:t>Ejemplo</a:t>
            </a:r>
            <a:r>
              <a:rPr lang="es-ES_tradnl" sz="1800"/>
              <a:t>: Si tenemos una superficie compuesta por la superficies A</a:t>
            </a:r>
            <a:r>
              <a:rPr lang="es-ES_tradnl" sz="1800" baseline="-25000"/>
              <a:t>1</a:t>
            </a:r>
            <a:r>
              <a:rPr lang="es-ES_tradnl" sz="1800"/>
              <a:t>, A</a:t>
            </a:r>
            <a:r>
              <a:rPr lang="es-ES_tradnl" sz="1800" baseline="-25000"/>
              <a:t>2</a:t>
            </a:r>
            <a:r>
              <a:rPr lang="es-ES_tradnl" sz="1800"/>
              <a:t>, …, A</a:t>
            </a:r>
            <a:r>
              <a:rPr lang="es-ES_tradnl" sz="1800" baseline="-25000"/>
              <a:t>n</a:t>
            </a:r>
            <a:r>
              <a:rPr lang="es-ES_tradnl" sz="1800"/>
              <a:t> y las coordenadas de los centroides de las respectivas partes son                        tendremos: </a:t>
            </a:r>
          </a:p>
        </p:txBody>
      </p:sp>
      <p:graphicFrame>
        <p:nvGraphicFramePr>
          <p:cNvPr id="274441" name="Object 9"/>
          <p:cNvGraphicFramePr>
            <a:graphicFrameLocks noChangeAspect="1"/>
          </p:cNvGraphicFramePr>
          <p:nvPr/>
        </p:nvGraphicFramePr>
        <p:xfrm>
          <a:off x="6424613" y="3643313"/>
          <a:ext cx="11969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47" name="Ecuación" r:id="rId3" imgW="749160" imgH="228600" progId="Equation.3">
                  <p:embed/>
                </p:oleObj>
              </mc:Choice>
              <mc:Fallback>
                <p:oleObj name="Ecuación" r:id="rId3" imgW="74916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4613" y="3643313"/>
                        <a:ext cx="1196975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4442" name="Object 10"/>
          <p:cNvGraphicFramePr>
            <a:graphicFrameLocks noChangeAspect="1"/>
          </p:cNvGraphicFramePr>
          <p:nvPr/>
        </p:nvGraphicFramePr>
        <p:xfrm>
          <a:off x="947738" y="4090988"/>
          <a:ext cx="4318000" cy="192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48" name="Ecuación" r:id="rId5" imgW="3073320" imgH="1371600" progId="Equation.3">
                  <p:embed/>
                </p:oleObj>
              </mc:Choice>
              <mc:Fallback>
                <p:oleObj name="Ecuación" r:id="rId5" imgW="3073320" imgH="1371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4090988"/>
                        <a:ext cx="4318000" cy="19272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4443" name="Rectangle 11"/>
          <p:cNvSpPr>
            <a:spLocks noChangeArrowheads="1"/>
          </p:cNvSpPr>
          <p:nvPr/>
        </p:nvSpPr>
        <p:spPr bwMode="auto">
          <a:xfrm>
            <a:off x="5378450" y="3992563"/>
            <a:ext cx="3668713" cy="201453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Si se considera un agujero como parte integrante de un cuerpo compuesto, su área se considerará magnitud negativa.</a:t>
            </a:r>
          </a:p>
          <a:p>
            <a:pPr algn="just">
              <a:tabLst>
                <a:tab pos="685800" algn="l"/>
              </a:tabLst>
            </a:pPr>
            <a:endParaRPr lang="es-ES_tradnl" sz="1800"/>
          </a:p>
          <a:p>
            <a:pPr algn="just">
              <a:tabLst>
                <a:tab pos="685800" algn="l"/>
              </a:tabLst>
            </a:pPr>
            <a:r>
              <a:rPr lang="es-ES_tradnl" sz="1800"/>
              <a:t>Se pueden desarrollar ecuaciones análogas para L, V, m y W.</a:t>
            </a:r>
            <a:endParaRPr lang="el-GR" sz="1800">
              <a:cs typeface="Times New Roman" pitchFamily="18" charset="0"/>
            </a:endParaRPr>
          </a:p>
        </p:txBody>
      </p:sp>
      <p:pic>
        <p:nvPicPr>
          <p:cNvPr id="8" name="7 Imagen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B840459B-14CD-46D5-8E90-D1D99EC69844}" type="slidenum">
              <a:rPr lang="es-ES_tradnl"/>
              <a:pPr lvl="1"/>
              <a:t>13</a:t>
            </a:fld>
            <a:r>
              <a:rPr lang="es-ES_tradnl"/>
              <a:t> -</a:t>
            </a:r>
          </a:p>
        </p:txBody>
      </p:sp>
      <p:pic>
        <p:nvPicPr>
          <p:cNvPr id="275460" name="Picture 4" descr="tabla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802" t="954" r="2802" b="52661"/>
          <a:stretch>
            <a:fillRect/>
          </a:stretch>
        </p:blipFill>
        <p:spPr bwMode="auto">
          <a:xfrm>
            <a:off x="993775" y="1795463"/>
            <a:ext cx="7861300" cy="4168775"/>
          </a:xfrm>
          <a:prstGeom prst="rect">
            <a:avLst/>
          </a:prstGeom>
          <a:noFill/>
        </p:spPr>
      </p:pic>
      <p:sp>
        <p:nvSpPr>
          <p:cNvPr id="275461" name="Rectangle 5"/>
          <p:cNvSpPr>
            <a:spLocks noChangeArrowheads="1"/>
          </p:cNvSpPr>
          <p:nvPr/>
        </p:nvSpPr>
        <p:spPr bwMode="auto">
          <a:xfrm>
            <a:off x="4257675" y="1000125"/>
            <a:ext cx="4814888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 u="sng"/>
              <a:t>Centroides en algunas Líneas y Superficies</a:t>
            </a:r>
            <a:endParaRPr lang="es-ES" sz="2000" b="1" u="sng"/>
          </a:p>
        </p:txBody>
      </p:sp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F7F247B3-FD10-4512-A5A1-03304CF8B51D}" type="slidenum">
              <a:rPr lang="es-ES_tradnl"/>
              <a:pPr lvl="1"/>
              <a:t>14</a:t>
            </a:fld>
            <a:r>
              <a:rPr lang="es-ES_tradnl"/>
              <a:t> -</a:t>
            </a:r>
          </a:p>
        </p:txBody>
      </p:sp>
      <p:pic>
        <p:nvPicPr>
          <p:cNvPr id="276482" name="Picture 2" descr="tabla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</a:blip>
          <a:srcRect l="3290" t="48846" r="3290" b="1509"/>
          <a:stretch>
            <a:fillRect/>
          </a:stretch>
        </p:blipFill>
        <p:spPr bwMode="auto">
          <a:xfrm>
            <a:off x="1060450" y="1589088"/>
            <a:ext cx="7843838" cy="4498975"/>
          </a:xfrm>
          <a:prstGeom prst="rect">
            <a:avLst/>
          </a:prstGeom>
          <a:noFill/>
        </p:spPr>
      </p:pic>
      <p:sp>
        <p:nvSpPr>
          <p:cNvPr id="276483" name="Rectangle 3"/>
          <p:cNvSpPr>
            <a:spLocks noChangeArrowheads="1"/>
          </p:cNvSpPr>
          <p:nvPr/>
        </p:nvSpPr>
        <p:spPr bwMode="auto">
          <a:xfrm>
            <a:off x="4257675" y="1000125"/>
            <a:ext cx="4814888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 u="sng"/>
              <a:t>Centroides en algunas Líneas y Superficies</a:t>
            </a:r>
            <a:endParaRPr lang="es-ES" sz="2000" b="1" u="sng"/>
          </a:p>
        </p:txBody>
      </p:sp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33590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93D1855B-7FC8-4188-BA94-6EAF0A618FA6}" type="slidenum">
              <a:rPr lang="es-ES_tradnl"/>
              <a:pPr lvl="1"/>
              <a:t>15</a:t>
            </a:fld>
            <a:r>
              <a:rPr lang="es-ES_tradnl"/>
              <a:t> -</a:t>
            </a:r>
          </a:p>
        </p:txBody>
      </p:sp>
      <p:sp>
        <p:nvSpPr>
          <p:cNvPr id="277507" name="Rectangle 3"/>
          <p:cNvSpPr>
            <a:spLocks noChangeArrowheads="1"/>
          </p:cNvSpPr>
          <p:nvPr/>
        </p:nvSpPr>
        <p:spPr bwMode="auto">
          <a:xfrm>
            <a:off x="4746625" y="1000125"/>
            <a:ext cx="3843338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 u="sng"/>
              <a:t>Centroides de algunos Volúmenes</a:t>
            </a:r>
            <a:endParaRPr lang="es-ES" sz="2000" b="1" u="sng"/>
          </a:p>
        </p:txBody>
      </p:sp>
      <p:pic>
        <p:nvPicPr>
          <p:cNvPr id="277508" name="Picture 4" descr="tabla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37" t="1675" b="52055"/>
          <a:stretch>
            <a:fillRect/>
          </a:stretch>
        </p:blipFill>
        <p:spPr bwMode="auto">
          <a:xfrm>
            <a:off x="954088" y="1879600"/>
            <a:ext cx="8113712" cy="4095750"/>
          </a:xfrm>
          <a:prstGeom prst="rect">
            <a:avLst/>
          </a:prstGeom>
          <a:noFill/>
        </p:spPr>
      </p:pic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BE68FBD2-7B56-425C-B638-EE09D544C91A}" type="slidenum">
              <a:rPr lang="es-ES_tradnl"/>
              <a:pPr lvl="1"/>
              <a:t>16</a:t>
            </a:fld>
            <a:r>
              <a:rPr lang="es-ES_tradnl"/>
              <a:t> -</a:t>
            </a:r>
          </a:p>
        </p:txBody>
      </p:sp>
      <p:pic>
        <p:nvPicPr>
          <p:cNvPr id="278532" name="Picture 4" descr="tabla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37" t="50304" b="2483"/>
          <a:stretch>
            <a:fillRect/>
          </a:stretch>
        </p:blipFill>
        <p:spPr bwMode="auto">
          <a:xfrm>
            <a:off x="947738" y="1843088"/>
            <a:ext cx="8129587" cy="4187825"/>
          </a:xfrm>
          <a:prstGeom prst="rect">
            <a:avLst/>
          </a:prstGeom>
          <a:noFill/>
        </p:spPr>
      </p:pic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4746625" y="1000125"/>
            <a:ext cx="3843338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 u="sng"/>
              <a:t>Centroides de algunos Volúmenes</a:t>
            </a:r>
            <a:endParaRPr lang="es-ES" sz="2000" b="1" u="sng"/>
          </a:p>
        </p:txBody>
      </p:sp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0C6133B4-2401-4F79-A198-1DC2C7B80035}" type="slidenum">
              <a:rPr lang="es-ES_tradnl"/>
              <a:pPr lvl="1"/>
              <a:t>17</a:t>
            </a:fld>
            <a:r>
              <a:rPr lang="es-ES_tradnl"/>
              <a:t> -</a:t>
            </a:r>
          </a:p>
        </p:txBody>
      </p:sp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4319588" y="858838"/>
            <a:ext cx="47529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80000"/>
              </a:lnSpc>
            </a:pPr>
            <a:r>
              <a:rPr lang="es-ES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PROBLEMA 5.9</a:t>
            </a:r>
          </a:p>
        </p:txBody>
      </p:sp>
      <p:pic>
        <p:nvPicPr>
          <p:cNvPr id="262147" name="Picture 3" descr="F5-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181" t="2254" r="29149" b="54260"/>
          <a:stretch>
            <a:fillRect/>
          </a:stretch>
        </p:blipFill>
        <p:spPr bwMode="auto">
          <a:xfrm>
            <a:off x="3284538" y="1539875"/>
            <a:ext cx="3036887" cy="2408238"/>
          </a:xfrm>
          <a:prstGeom prst="rect">
            <a:avLst/>
          </a:prstGeom>
          <a:noFill/>
        </p:spPr>
      </p:pic>
      <p:pic>
        <p:nvPicPr>
          <p:cNvPr id="262148" name="Picture 4" descr="F5-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41" t="54335" b="7068"/>
          <a:stretch>
            <a:fillRect/>
          </a:stretch>
        </p:blipFill>
        <p:spPr bwMode="auto">
          <a:xfrm>
            <a:off x="1271588" y="3771900"/>
            <a:ext cx="7723187" cy="2228850"/>
          </a:xfrm>
          <a:prstGeom prst="rect">
            <a:avLst/>
          </a:prstGeom>
          <a:noFill/>
        </p:spPr>
      </p:pic>
      <p:pic>
        <p:nvPicPr>
          <p:cNvPr id="6" name="5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15EBF331-5180-441C-AD21-FF4DC892FA02}" type="slidenum">
              <a:rPr lang="es-ES_tradnl"/>
              <a:pPr lvl="1"/>
              <a:t>18</a:t>
            </a:fld>
            <a:r>
              <a:rPr lang="es-ES_tradnl"/>
              <a:t> -</a:t>
            </a:r>
          </a:p>
        </p:txBody>
      </p:sp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4319588" y="858838"/>
            <a:ext cx="47529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80000"/>
              </a:lnSpc>
            </a:pPr>
            <a:r>
              <a:rPr lang="es-ES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PROBLEMA 5.10</a:t>
            </a:r>
          </a:p>
        </p:txBody>
      </p:sp>
      <p:pic>
        <p:nvPicPr>
          <p:cNvPr id="263171" name="Picture 3" descr="F5-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6934" t="5226" r="4048" b="50879"/>
          <a:stretch>
            <a:fillRect/>
          </a:stretch>
        </p:blipFill>
        <p:spPr bwMode="auto">
          <a:xfrm>
            <a:off x="1336675" y="2362200"/>
            <a:ext cx="3281363" cy="3173413"/>
          </a:xfrm>
          <a:prstGeom prst="rect">
            <a:avLst/>
          </a:prstGeom>
          <a:noFill/>
        </p:spPr>
      </p:pic>
      <p:pic>
        <p:nvPicPr>
          <p:cNvPr id="263172" name="Picture 4" descr="F5-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6934" t="55247" r="4048" b="4326"/>
          <a:stretch>
            <a:fillRect/>
          </a:stretch>
        </p:blipFill>
        <p:spPr bwMode="auto">
          <a:xfrm>
            <a:off x="5476875" y="2266950"/>
            <a:ext cx="3281363" cy="2922588"/>
          </a:xfrm>
          <a:prstGeom prst="rect">
            <a:avLst/>
          </a:prstGeom>
          <a:noFill/>
        </p:spPr>
      </p:pic>
      <p:pic>
        <p:nvPicPr>
          <p:cNvPr id="6" name="5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5F795F63-EB34-4C8A-A9AA-6EDE44733BDE}" type="slidenum">
              <a:rPr lang="es-ES_tradnl"/>
              <a:pPr lvl="1"/>
              <a:t>19</a:t>
            </a:fld>
            <a:r>
              <a:rPr lang="es-ES_tradnl"/>
              <a:t> -</a:t>
            </a: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341813" y="923925"/>
            <a:ext cx="47752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s-ES_tradnl" sz="2400" b="1"/>
              <a:t>5.5 </a:t>
            </a:r>
            <a:r>
              <a:rPr lang="es-ES_tradnl" sz="2400" b="1" u="sng"/>
              <a:t>Teoremas de Pappus y Guldin</a:t>
            </a:r>
            <a:endParaRPr lang="es-ES" sz="2400" b="1" u="sng"/>
          </a:p>
        </p:txBody>
      </p:sp>
      <p:sp>
        <p:nvSpPr>
          <p:cNvPr id="271365" name="Rectangle 5"/>
          <p:cNvSpPr>
            <a:spLocks noChangeArrowheads="1"/>
          </p:cNvSpPr>
          <p:nvPr/>
        </p:nvSpPr>
        <p:spPr bwMode="auto">
          <a:xfrm>
            <a:off x="850900" y="1709738"/>
            <a:ext cx="4541838" cy="201453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 u="sng"/>
              <a:t>Teorema 1: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El área de la superficie de revolución generada al girar una curva plana de longitud L alrededor de un eje coplanario con ella y que no la corte es igual al producto de la longitud de la curva por la longitud del camino que recorre su centroide.</a:t>
            </a:r>
          </a:p>
        </p:txBody>
      </p:sp>
      <p:pic>
        <p:nvPicPr>
          <p:cNvPr id="271366" name="Picture 6" descr="F5-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3038" y="1611313"/>
            <a:ext cx="3857625" cy="2257425"/>
          </a:xfrm>
          <a:prstGeom prst="rect">
            <a:avLst/>
          </a:prstGeom>
          <a:noFill/>
        </p:spPr>
      </p:pic>
      <p:sp>
        <p:nvSpPr>
          <p:cNvPr id="271367" name="Rectangle 7"/>
          <p:cNvSpPr>
            <a:spLocks noChangeArrowheads="1"/>
          </p:cNvSpPr>
          <p:nvPr/>
        </p:nvSpPr>
        <p:spPr bwMode="auto">
          <a:xfrm>
            <a:off x="4606925" y="3997325"/>
            <a:ext cx="4386263" cy="2014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 u="sng"/>
              <a:t>Teorema 2: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El volumen V del sólido de revolución generado al hacer girar una superficie plana de área A alrededor de un eje coplanario que no la corte es igual al producto del área de dicha superficie por la longitud del camino que recorre el centroide de la superficie.</a:t>
            </a:r>
          </a:p>
        </p:txBody>
      </p:sp>
      <p:pic>
        <p:nvPicPr>
          <p:cNvPr id="271368" name="Picture 8" descr="F5-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165" b="3044"/>
          <a:stretch>
            <a:fillRect/>
          </a:stretch>
        </p:blipFill>
        <p:spPr bwMode="auto">
          <a:xfrm>
            <a:off x="990600" y="4024313"/>
            <a:ext cx="3457575" cy="1893887"/>
          </a:xfrm>
          <a:prstGeom prst="rect">
            <a:avLst/>
          </a:prstGeom>
          <a:noFill/>
        </p:spPr>
      </p:pic>
      <p:pic>
        <p:nvPicPr>
          <p:cNvPr id="8" name="7 Imagen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6748D319-4BA5-49C2-A4CA-881BA7502B30}" type="slidenum">
              <a:rPr lang="es-ES_tradnl"/>
              <a:pPr lvl="1"/>
              <a:t>2</a:t>
            </a:fld>
            <a:r>
              <a:rPr lang="es-ES_tradnl"/>
              <a:t> -</a:t>
            </a:r>
          </a:p>
        </p:txBody>
      </p:sp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4287838" y="1166813"/>
            <a:ext cx="4816475" cy="1190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Hasta ahora hemos tratado con fuerzas concentradas representadas por un vector con su módulo, una recta soporte, un sentido y en ocasiones, un punto de aplicación.</a:t>
            </a:r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4314825" y="698500"/>
            <a:ext cx="2335213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s-ES_tradnl" sz="2400" b="1"/>
              <a:t>5.1 </a:t>
            </a:r>
            <a:r>
              <a:rPr lang="es-ES_tradnl" sz="2400" b="1" u="sng"/>
              <a:t>Introducción</a:t>
            </a:r>
            <a:endParaRPr lang="es-ES" sz="2400" b="1" u="sng"/>
          </a:p>
        </p:txBody>
      </p:sp>
      <p:pic>
        <p:nvPicPr>
          <p:cNvPr id="164869" name="Picture 5" descr="F5-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CFE"/>
              </a:clrFrom>
              <a:clrTo>
                <a:srgbClr val="FBFCFE">
                  <a:alpha val="0"/>
                </a:srgbClr>
              </a:clrTo>
            </a:clrChange>
          </a:blip>
          <a:srcRect l="7155" t="4407"/>
          <a:stretch>
            <a:fillRect/>
          </a:stretch>
        </p:blipFill>
        <p:spPr bwMode="auto">
          <a:xfrm>
            <a:off x="44450" y="1754188"/>
            <a:ext cx="2254250" cy="4071937"/>
          </a:xfrm>
          <a:prstGeom prst="rect">
            <a:avLst/>
          </a:prstGeom>
          <a:noFill/>
        </p:spPr>
      </p:pic>
      <p:sp>
        <p:nvSpPr>
          <p:cNvPr id="164870" name="Rectangle 6"/>
          <p:cNvSpPr>
            <a:spLocks noChangeArrowheads="1"/>
          </p:cNvSpPr>
          <p:nvPr/>
        </p:nvSpPr>
        <p:spPr bwMode="auto">
          <a:xfrm>
            <a:off x="2286000" y="2384425"/>
            <a:ext cx="6896100" cy="3937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Pero en muchos casos, las cargas no están concentradas en un punto sino que están distribuidas a lo largo de una línea o sobre una superficie. Son cargas cuya distribución puede ser uniforme o no. La fuerza distribuida está caracterizada por su intensidad y por su dirección y sentido.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Cuando las zonas a las que se aplican las cargas son considerables frente al tamaño del cuerpo, ya no es válida la hipótesis de fuerza concentrada.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Otras </a:t>
            </a:r>
            <a:r>
              <a:rPr lang="es-ES_tradnl" sz="1800" u="sng"/>
              <a:t>fuerzas</a:t>
            </a:r>
            <a:r>
              <a:rPr lang="es-ES_tradnl" sz="1800"/>
              <a:t> llamadas </a:t>
            </a:r>
            <a:r>
              <a:rPr lang="es-ES_tradnl" sz="1800" u="sng"/>
              <a:t>másicas</a:t>
            </a:r>
            <a:r>
              <a:rPr lang="es-ES_tradnl" sz="1800"/>
              <a:t>, debidas a efectos gravitatorios, eléctricos o magnéticos, se distribuyen por toda la masa del cuerpo (se miden en N/m</a:t>
            </a:r>
            <a:r>
              <a:rPr lang="es-ES_tradnl" sz="1800" baseline="30000"/>
              <a:t>3</a:t>
            </a:r>
            <a:r>
              <a:rPr lang="es-ES_tradnl" sz="1800"/>
              <a:t>).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La fuerza distribuida sobre una superficie ejercida normalmente a ésta se denomina presión y se mide en N/m</a:t>
            </a:r>
            <a:r>
              <a:rPr lang="es-ES_tradnl" sz="1800" baseline="30000"/>
              <a:t>2</a:t>
            </a:r>
            <a:r>
              <a:rPr lang="es-ES_tradnl" sz="1800"/>
              <a:t>.</a:t>
            </a:r>
          </a:p>
          <a:p>
            <a:pPr algn="just">
              <a:tabLst>
                <a:tab pos="685800" algn="l"/>
              </a:tabLst>
            </a:pPr>
            <a:r>
              <a:rPr lang="es-ES_tradnl" sz="1800"/>
              <a:t>La fuerza distribuida sobre una línea ejercida normalmente a ésta se mide en N/m.</a:t>
            </a:r>
          </a:p>
          <a:p>
            <a:pPr algn="just">
              <a:tabLst>
                <a:tab pos="685800" algn="l"/>
              </a:tabLst>
            </a:pPr>
            <a:endParaRPr lang="es-ES_tradnl" sz="1800"/>
          </a:p>
        </p:txBody>
      </p:sp>
      <p:pic>
        <p:nvPicPr>
          <p:cNvPr id="7" name="6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8124" y="552090"/>
            <a:ext cx="1492819" cy="810883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229BB6D3-1DD2-4B32-B196-A4252080297F}" type="slidenum">
              <a:rPr lang="es-ES_tradnl"/>
              <a:pPr lvl="1"/>
              <a:t>20</a:t>
            </a:fld>
            <a:r>
              <a:rPr lang="es-ES_tradnl"/>
              <a:t> -</a:t>
            </a:r>
          </a:p>
        </p:txBody>
      </p:sp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4319588" y="858838"/>
            <a:ext cx="47529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80000"/>
              </a:lnSpc>
            </a:pPr>
            <a:r>
              <a:rPr lang="es-ES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PROBLEMA 5.11</a:t>
            </a:r>
          </a:p>
        </p:txBody>
      </p:sp>
      <p:pic>
        <p:nvPicPr>
          <p:cNvPr id="264195" name="Picture 3" descr="F5-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44725" y="2036763"/>
            <a:ext cx="5430838" cy="3719512"/>
          </a:xfrm>
          <a:prstGeom prst="rect">
            <a:avLst/>
          </a:prstGeom>
          <a:noFill/>
        </p:spPr>
      </p:pic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 dirty="0"/>
              <a:t>- </a:t>
            </a:r>
            <a:fld id="{266CAA75-7EDC-4E47-8991-46A50C42FF27}" type="slidenum">
              <a:rPr lang="es-ES_tradnl"/>
              <a:pPr lvl="1"/>
              <a:t>21</a:t>
            </a:fld>
            <a:r>
              <a:rPr lang="es-ES_tradnl" dirty="0"/>
              <a:t> -</a:t>
            </a:r>
          </a:p>
        </p:txBody>
      </p:sp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4319588" y="858838"/>
            <a:ext cx="47529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80000"/>
              </a:lnSpc>
            </a:pPr>
            <a:r>
              <a:rPr lang="es-ES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PROBLEMA 5.12</a:t>
            </a:r>
          </a:p>
        </p:txBody>
      </p:sp>
      <p:pic>
        <p:nvPicPr>
          <p:cNvPr id="265219" name="Picture 3" descr="F5-1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0750" y="1909763"/>
            <a:ext cx="5232400" cy="3762375"/>
          </a:xfrm>
          <a:prstGeom prst="rect">
            <a:avLst/>
          </a:prstGeom>
          <a:noFill/>
        </p:spPr>
      </p:pic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14B23003-B68B-43E9-8439-F1F1B9A3166F}" type="slidenum">
              <a:rPr lang="es-ES_tradnl"/>
              <a:pPr lvl="1"/>
              <a:t>3</a:t>
            </a:fld>
            <a:r>
              <a:rPr lang="es-ES_tradnl"/>
              <a:t> -</a:t>
            </a:r>
          </a:p>
        </p:txBody>
      </p:sp>
      <p:sp>
        <p:nvSpPr>
          <p:cNvPr id="266244" name="Rectangle 4"/>
          <p:cNvSpPr>
            <a:spLocks noChangeArrowheads="1"/>
          </p:cNvSpPr>
          <p:nvPr/>
        </p:nvSpPr>
        <p:spPr bwMode="auto">
          <a:xfrm>
            <a:off x="884238" y="1698625"/>
            <a:ext cx="8297862" cy="1190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En el análisis de muchos problemas de ingeniería aparecen expresiones que representan </a:t>
            </a:r>
            <a:r>
              <a:rPr lang="es-ES_tradnl" sz="1800" b="1"/>
              <a:t>momentos de masas, fuerzas, volúmenes, superficies o líneas respecto a ejes o planos</a:t>
            </a:r>
            <a:r>
              <a:rPr lang="es-ES_tradnl" sz="1800"/>
              <a:t>. </a:t>
            </a:r>
            <a:r>
              <a:rPr lang="es-ES_tradnl" sz="1800" u="sng"/>
              <a:t>Ejemplo</a:t>
            </a:r>
            <a:r>
              <a:rPr lang="es-ES_tradnl" sz="1800"/>
              <a:t>: Momento de una superficie A (contenida en el plano </a:t>
            </a:r>
            <a:r>
              <a:rPr lang="es-ES_tradnl" sz="1800" i="1"/>
              <a:t>xy</a:t>
            </a:r>
            <a:r>
              <a:rPr lang="es-ES_tradnl" sz="1800"/>
              <a:t>) respecto al eje y.</a:t>
            </a:r>
          </a:p>
        </p:txBody>
      </p:sp>
      <p:sp>
        <p:nvSpPr>
          <p:cNvPr id="266245" name="Rectangle 5"/>
          <p:cNvSpPr>
            <a:spLocks noChangeArrowheads="1"/>
          </p:cNvSpPr>
          <p:nvPr/>
        </p:nvSpPr>
        <p:spPr bwMode="auto">
          <a:xfrm>
            <a:off x="4367213" y="850900"/>
            <a:ext cx="4718050" cy="6413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Hasta ahora hemos considerado los momentos de fuerzas respecto a un punto o respecto a un eje.</a:t>
            </a:r>
          </a:p>
        </p:txBody>
      </p:sp>
      <p:pic>
        <p:nvPicPr>
          <p:cNvPr id="266246" name="Picture 6" descr="F5-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8354" t="9236" r="5054" b="2866"/>
          <a:stretch>
            <a:fillRect/>
          </a:stretch>
        </p:blipFill>
        <p:spPr bwMode="auto">
          <a:xfrm>
            <a:off x="989013" y="2838450"/>
            <a:ext cx="2519362" cy="2012950"/>
          </a:xfrm>
          <a:prstGeom prst="rect">
            <a:avLst/>
          </a:prstGeom>
          <a:noFill/>
        </p:spPr>
      </p:pic>
      <p:graphicFrame>
        <p:nvGraphicFramePr>
          <p:cNvPr id="266247" name="Object 7"/>
          <p:cNvGraphicFramePr>
            <a:graphicFrameLocks noChangeAspect="1"/>
          </p:cNvGraphicFramePr>
          <p:nvPr/>
        </p:nvGraphicFramePr>
        <p:xfrm>
          <a:off x="4424363" y="4257675"/>
          <a:ext cx="3519487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4" name="Ecuación" r:id="rId4" imgW="2031840" imgH="444240" progId="Equation.3">
                  <p:embed/>
                </p:oleObj>
              </mc:Choice>
              <mc:Fallback>
                <p:oleObj name="Ecuación" r:id="rId4" imgW="203184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63" y="4257675"/>
                        <a:ext cx="3519487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8" name="Rectangle 8"/>
          <p:cNvSpPr>
            <a:spLocks noChangeArrowheads="1"/>
          </p:cNvSpPr>
          <p:nvPr/>
        </p:nvSpPr>
        <p:spPr bwMode="auto">
          <a:xfrm>
            <a:off x="3648075" y="2622550"/>
            <a:ext cx="5437188" cy="2014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La superficie puede considerarse compuesta por un gran número de elementos de superficie muy pequeños de área dA, así el momento de un elemento respecto al eje será:</a:t>
            </a:r>
          </a:p>
          <a:p>
            <a:pPr algn="just">
              <a:tabLst>
                <a:tab pos="685800" algn="l"/>
              </a:tabLst>
            </a:pPr>
            <a:endParaRPr lang="es-ES_tradnl" sz="1800"/>
          </a:p>
          <a:p>
            <a:pPr algn="just">
              <a:tabLst>
                <a:tab pos="685800" algn="l"/>
              </a:tabLst>
            </a:pPr>
            <a:r>
              <a:rPr lang="es-ES_tradnl" sz="1800"/>
              <a:t>Y el moemto total de la superficie A respecto del eje y será:</a:t>
            </a:r>
          </a:p>
        </p:txBody>
      </p:sp>
      <p:graphicFrame>
        <p:nvGraphicFramePr>
          <p:cNvPr id="266249" name="Object 9"/>
          <p:cNvGraphicFramePr>
            <a:graphicFrameLocks noChangeAspect="1"/>
          </p:cNvGraphicFramePr>
          <p:nvPr/>
        </p:nvGraphicFramePr>
        <p:xfrm>
          <a:off x="4379913" y="3517900"/>
          <a:ext cx="15113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5" name="Ecuación" r:id="rId6" imgW="761760" imgH="228600" progId="Equation.3">
                  <p:embed/>
                </p:oleObj>
              </mc:Choice>
              <mc:Fallback>
                <p:oleObj name="Ecuación" r:id="rId6" imgW="76176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9913" y="3517900"/>
                        <a:ext cx="15113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CC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50" name="Rectangle 10"/>
          <p:cNvSpPr>
            <a:spLocks noChangeArrowheads="1"/>
          </p:cNvSpPr>
          <p:nvPr/>
        </p:nvSpPr>
        <p:spPr bwMode="auto">
          <a:xfrm>
            <a:off x="865188" y="4910138"/>
            <a:ext cx="8297862" cy="1190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El momento de una masa, fuerza, volumen, superficie o línea respecto a un eje o a un plano puede definirse de manera análoga recibiendo el nombre de </a:t>
            </a:r>
            <a:r>
              <a:rPr lang="es-ES_tradnl" sz="1800" b="1" u="sng"/>
              <a:t>primer momento</a:t>
            </a:r>
            <a:r>
              <a:rPr lang="es-ES_tradnl" sz="1800"/>
              <a:t> de la magnitud que se considere. Este puede ser nulo y su signo positivo o negativo ya que las coordenadas pueden ser positivas o negativas.</a:t>
            </a:r>
          </a:p>
        </p:txBody>
      </p:sp>
      <p:pic>
        <p:nvPicPr>
          <p:cNvPr id="10" name="9 Imagen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7134" y="616338"/>
            <a:ext cx="1320292" cy="703504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0F357B0B-6E22-4647-8D7B-8B14FA76940F}" type="slidenum">
              <a:rPr lang="es-ES_tradnl"/>
              <a:pPr lvl="1"/>
              <a:t>4</a:t>
            </a:fld>
            <a:r>
              <a:rPr lang="es-ES_tradnl"/>
              <a:t> -</a:t>
            </a:r>
          </a:p>
        </p:txBody>
      </p:sp>
      <p:sp>
        <p:nvSpPr>
          <p:cNvPr id="233474" name="Rectangle 2"/>
          <p:cNvSpPr>
            <a:spLocks noChangeArrowheads="1"/>
          </p:cNvSpPr>
          <p:nvPr/>
        </p:nvSpPr>
        <p:spPr bwMode="auto">
          <a:xfrm>
            <a:off x="844550" y="2027238"/>
            <a:ext cx="8280400" cy="1190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Punto de un sistema de puntos materiales o de un cuerpo físico en donde podría concentrarse toda la masa de manera que el momento de la masa concentrada respecto a un eje o plano cualquiera fuese igual al momento respecto a dicho eje o plano de la masa distribuida.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4586288" y="733425"/>
            <a:ext cx="4281487" cy="8223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400" b="1"/>
              <a:t>5.2 </a:t>
            </a:r>
            <a:r>
              <a:rPr lang="es-ES_tradnl" sz="2400" b="1" u="sng"/>
              <a:t>Centro de masa y centro de </a:t>
            </a:r>
          </a:p>
          <a:p>
            <a:r>
              <a:rPr lang="es-ES_tradnl" sz="2400" b="1" u="sng"/>
              <a:t>gravedad</a:t>
            </a:r>
            <a:endParaRPr lang="es-ES" sz="2400" b="1" u="sng"/>
          </a:p>
        </p:txBody>
      </p:sp>
      <p:pic>
        <p:nvPicPr>
          <p:cNvPr id="233480" name="Picture 8" descr="F5-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23" t="10277" r="8656" b="4805"/>
          <a:stretch>
            <a:fillRect/>
          </a:stretch>
        </p:blipFill>
        <p:spPr bwMode="auto">
          <a:xfrm>
            <a:off x="5692775" y="2927350"/>
            <a:ext cx="2911475" cy="2324100"/>
          </a:xfrm>
          <a:prstGeom prst="rect">
            <a:avLst/>
          </a:prstGeom>
          <a:noFill/>
        </p:spPr>
      </p:pic>
      <p:sp>
        <p:nvSpPr>
          <p:cNvPr id="233481" name="Rectangle 9"/>
          <p:cNvSpPr>
            <a:spLocks noChangeArrowheads="1"/>
          </p:cNvSpPr>
          <p:nvPr/>
        </p:nvSpPr>
        <p:spPr bwMode="auto">
          <a:xfrm>
            <a:off x="865188" y="1658938"/>
            <a:ext cx="33020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/>
              <a:t>5.2.1 </a:t>
            </a:r>
            <a:r>
              <a:rPr lang="es-ES_tradnl" sz="2000" b="1" u="sng"/>
              <a:t>Centro de masa (CDM)</a:t>
            </a:r>
            <a:endParaRPr lang="es-ES" sz="2000" b="1" u="sng"/>
          </a:p>
        </p:txBody>
      </p:sp>
      <p:sp>
        <p:nvSpPr>
          <p:cNvPr id="233482" name="Rectangle 10"/>
          <p:cNvSpPr>
            <a:spLocks noChangeArrowheads="1"/>
          </p:cNvSpPr>
          <p:nvPr/>
        </p:nvSpPr>
        <p:spPr bwMode="auto">
          <a:xfrm>
            <a:off x="850900" y="3119438"/>
            <a:ext cx="4602163" cy="1190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Si consideramos un sistema de </a:t>
            </a:r>
            <a:r>
              <a:rPr lang="es-ES_tradnl" sz="1800" i="1"/>
              <a:t>n</a:t>
            </a:r>
            <a:r>
              <a:rPr lang="es-ES_tradnl" sz="1800"/>
              <a:t> puntos materiales, las distancias a los planos de coordenadas del CDM G del sistema de puntos materiales son:</a:t>
            </a:r>
          </a:p>
        </p:txBody>
      </p:sp>
      <p:graphicFrame>
        <p:nvGraphicFramePr>
          <p:cNvPr id="233483" name="Object 11"/>
          <p:cNvGraphicFramePr>
            <a:graphicFrameLocks noChangeAspect="1"/>
          </p:cNvGraphicFramePr>
          <p:nvPr/>
        </p:nvGraphicFramePr>
        <p:xfrm>
          <a:off x="1284288" y="4214813"/>
          <a:ext cx="3683000" cy="177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90" name="Ecuación" r:id="rId4" imgW="2730240" imgH="1320480" progId="Equation.3">
                  <p:embed/>
                </p:oleObj>
              </mc:Choice>
              <mc:Fallback>
                <p:oleObj name="Ecuación" r:id="rId4" imgW="2730240" imgH="1320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288" y="4214813"/>
                        <a:ext cx="3683000" cy="177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5414963" y="5529263"/>
            <a:ext cx="857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1800"/>
              <a:t>Donde:</a:t>
            </a:r>
            <a:endParaRPr lang="es-ES" sz="1800"/>
          </a:p>
        </p:txBody>
      </p:sp>
      <p:graphicFrame>
        <p:nvGraphicFramePr>
          <p:cNvPr id="233485" name="Object 13"/>
          <p:cNvGraphicFramePr>
            <a:graphicFrameLocks noChangeAspect="1"/>
          </p:cNvGraphicFramePr>
          <p:nvPr/>
        </p:nvGraphicFramePr>
        <p:xfrm>
          <a:off x="6427788" y="5426075"/>
          <a:ext cx="106203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91" name="Ecuación" r:id="rId6" imgW="787320" imgH="431640" progId="Equation.3">
                  <p:embed/>
                </p:oleObj>
              </mc:Choice>
              <mc:Fallback>
                <p:oleObj name="Ecuación" r:id="rId6" imgW="78732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5426075"/>
                        <a:ext cx="106203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10 Imagen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3014" y="573206"/>
            <a:ext cx="1510073" cy="772515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90BADDE7-A63B-40D4-856C-25EEC5147ABA}" type="slidenum">
              <a:rPr lang="es-ES_tradnl"/>
              <a:pPr lvl="1"/>
              <a:t>5</a:t>
            </a:fld>
            <a:r>
              <a:rPr lang="es-ES_tradnl"/>
              <a:t> -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4411663" y="842963"/>
            <a:ext cx="4602162" cy="6413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Las ecuaciones anteriores pueden condensarse en una </a:t>
            </a:r>
            <a:r>
              <a:rPr lang="es-ES_tradnl" sz="1800" u="sng"/>
              <a:t>ecuación vectorial única</a:t>
            </a:r>
            <a:r>
              <a:rPr lang="es-ES_tradnl" sz="1800"/>
              <a:t> así:</a:t>
            </a:r>
          </a:p>
        </p:txBody>
      </p:sp>
      <p:graphicFrame>
        <p:nvGraphicFramePr>
          <p:cNvPr id="268293" name="Object 5"/>
          <p:cNvGraphicFramePr>
            <a:graphicFrameLocks noChangeAspect="1"/>
          </p:cNvGraphicFramePr>
          <p:nvPr/>
        </p:nvGraphicFramePr>
        <p:xfrm>
          <a:off x="1433513" y="1754188"/>
          <a:ext cx="560228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4" name="Ecuación" r:id="rId3" imgW="3276360" imgH="431640" progId="Equation.3">
                  <p:embed/>
                </p:oleObj>
              </mc:Choice>
              <mc:Fallback>
                <p:oleObj name="Ecuación" r:id="rId3" imgW="327636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1754188"/>
                        <a:ext cx="5602287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1368425" y="2646363"/>
            <a:ext cx="1081088" cy="36671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de donde</a:t>
            </a:r>
          </a:p>
        </p:txBody>
      </p:sp>
      <p:graphicFrame>
        <p:nvGraphicFramePr>
          <p:cNvPr id="268296" name="Object 8"/>
          <p:cNvGraphicFramePr>
            <a:graphicFrameLocks noChangeAspect="1"/>
          </p:cNvGraphicFramePr>
          <p:nvPr/>
        </p:nvGraphicFramePr>
        <p:xfrm>
          <a:off x="2514600" y="2493963"/>
          <a:ext cx="445293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5" name="Ecuación" r:id="rId5" imgW="2603160" imgH="431640" progId="Equation.3">
                  <p:embed/>
                </p:oleObj>
              </mc:Choice>
              <mc:Fallback>
                <p:oleObj name="Ecuación" r:id="rId5" imgW="260316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93963"/>
                        <a:ext cx="4452938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297" name="Rectangle 9"/>
          <p:cNvSpPr>
            <a:spLocks noChangeArrowheads="1"/>
          </p:cNvSpPr>
          <p:nvPr/>
        </p:nvSpPr>
        <p:spPr bwMode="auto">
          <a:xfrm>
            <a:off x="1373188" y="3348038"/>
            <a:ext cx="2365375" cy="36671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que se reduce a</a:t>
            </a:r>
          </a:p>
        </p:txBody>
      </p:sp>
      <p:graphicFrame>
        <p:nvGraphicFramePr>
          <p:cNvPr id="268298" name="Object 10"/>
          <p:cNvGraphicFramePr>
            <a:graphicFrameLocks noChangeAspect="1"/>
          </p:cNvGraphicFramePr>
          <p:nvPr/>
        </p:nvGraphicFramePr>
        <p:xfrm>
          <a:off x="3094038" y="3195638"/>
          <a:ext cx="471328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6" name="Ecuación" r:id="rId7" imgW="2755800" imgH="431640" progId="Equation.3">
                  <p:embed/>
                </p:oleObj>
              </mc:Choice>
              <mc:Fallback>
                <p:oleObj name="Ecuación" r:id="rId7" imgW="275580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038" y="3195638"/>
                        <a:ext cx="4713287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300" name="Rectangle 12"/>
          <p:cNvSpPr>
            <a:spLocks noChangeArrowheads="1"/>
          </p:cNvSpPr>
          <p:nvPr/>
        </p:nvSpPr>
        <p:spPr bwMode="auto">
          <a:xfrm>
            <a:off x="1411288" y="4049713"/>
            <a:ext cx="6430962" cy="36671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ya que el vector de posición del punto i-ésimo respecto al origen es</a:t>
            </a:r>
          </a:p>
        </p:txBody>
      </p:sp>
      <p:graphicFrame>
        <p:nvGraphicFramePr>
          <p:cNvPr id="268301" name="Object 13"/>
          <p:cNvGraphicFramePr>
            <a:graphicFrameLocks noChangeAspect="1"/>
          </p:cNvGraphicFramePr>
          <p:nvPr/>
        </p:nvGraphicFramePr>
        <p:xfrm>
          <a:off x="4976813" y="4519613"/>
          <a:ext cx="19986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7" name="Ecuación" r:id="rId9" imgW="1168200" imgH="228600" progId="Equation.3">
                  <p:embed/>
                </p:oleObj>
              </mc:Choice>
              <mc:Fallback>
                <p:oleObj name="Ecuación" r:id="rId9" imgW="116820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4519613"/>
                        <a:ext cx="199866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8302" name="Rectangle 14"/>
          <p:cNvSpPr>
            <a:spLocks noChangeArrowheads="1"/>
          </p:cNvSpPr>
          <p:nvPr/>
        </p:nvSpPr>
        <p:spPr bwMode="auto">
          <a:xfrm>
            <a:off x="1416050" y="4976813"/>
            <a:ext cx="8181975" cy="36671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y el vector de posición del CDM respecto al origen es</a:t>
            </a:r>
          </a:p>
        </p:txBody>
      </p:sp>
      <p:graphicFrame>
        <p:nvGraphicFramePr>
          <p:cNvPr id="268303" name="Object 15"/>
          <p:cNvGraphicFramePr>
            <a:graphicFrameLocks noChangeAspect="1"/>
          </p:cNvGraphicFramePr>
          <p:nvPr/>
        </p:nvGraphicFramePr>
        <p:xfrm>
          <a:off x="5018088" y="5399088"/>
          <a:ext cx="18018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8" name="Ecuación" r:id="rId11" imgW="1054080" imgH="203040" progId="Equation.3">
                  <p:embed/>
                </p:oleObj>
              </mc:Choice>
              <mc:Fallback>
                <p:oleObj name="Ecuación" r:id="rId11" imgW="105408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5399088"/>
                        <a:ext cx="1801812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12 Imagen"/>
          <p:cNvPicPr/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C838742F-FA12-496B-B710-7627A554BE80}" type="slidenum">
              <a:rPr lang="es-ES_tradnl"/>
              <a:pPr lvl="1"/>
              <a:t>6</a:t>
            </a:fld>
            <a:r>
              <a:rPr lang="es-ES_tradnl"/>
              <a:t> -</a:t>
            </a:r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4376738" y="696913"/>
            <a:ext cx="4603750" cy="9159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Si los puntos formasen un cuerpo continuo, las sumas se sustituyen por integrales extendidas a toda la masa del cuerpo.</a:t>
            </a:r>
          </a:p>
        </p:txBody>
      </p:sp>
      <p:graphicFrame>
        <p:nvGraphicFramePr>
          <p:cNvPr id="267271" name="Object 7"/>
          <p:cNvGraphicFramePr>
            <a:graphicFrameLocks noChangeAspect="1"/>
          </p:cNvGraphicFramePr>
          <p:nvPr/>
        </p:nvGraphicFramePr>
        <p:xfrm>
          <a:off x="1027113" y="1820863"/>
          <a:ext cx="3529012" cy="164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83" name="Ecuación" r:id="rId3" imgW="2616120" imgH="1218960" progId="Equation.3">
                  <p:embed/>
                </p:oleObj>
              </mc:Choice>
              <mc:Fallback>
                <p:oleObj name="Ecuación" r:id="rId3" imgW="2616120" imgH="121896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1820863"/>
                        <a:ext cx="3529012" cy="164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72" name="Rectangle 8"/>
          <p:cNvSpPr>
            <a:spLocks noChangeArrowheads="1"/>
          </p:cNvSpPr>
          <p:nvPr/>
        </p:nvSpPr>
        <p:spPr bwMode="auto">
          <a:xfrm>
            <a:off x="4799013" y="2511425"/>
            <a:ext cx="857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1800"/>
              <a:t>Donde:</a:t>
            </a:r>
            <a:endParaRPr lang="es-ES" sz="1800"/>
          </a:p>
        </p:txBody>
      </p:sp>
      <p:graphicFrame>
        <p:nvGraphicFramePr>
          <p:cNvPr id="267273" name="Object 9"/>
          <p:cNvGraphicFramePr>
            <a:graphicFrameLocks noChangeAspect="1"/>
          </p:cNvGraphicFramePr>
          <p:nvPr/>
        </p:nvGraphicFramePr>
        <p:xfrm>
          <a:off x="5702300" y="2519363"/>
          <a:ext cx="10541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84" name="Ecuación" r:id="rId5" imgW="723600" imgH="279360" progId="Equation.3">
                  <p:embed/>
                </p:oleObj>
              </mc:Choice>
              <mc:Fallback>
                <p:oleObj name="Ecuación" r:id="rId5" imgW="723600" imgH="27936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519363"/>
                        <a:ext cx="10541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7274" name="Picture 10" descr="F5-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367" r="4214" b="1004"/>
          <a:stretch>
            <a:fillRect/>
          </a:stretch>
        </p:blipFill>
        <p:spPr bwMode="auto">
          <a:xfrm>
            <a:off x="6650038" y="1266825"/>
            <a:ext cx="2417762" cy="4164013"/>
          </a:xfrm>
          <a:prstGeom prst="rect">
            <a:avLst/>
          </a:prstGeom>
          <a:noFill/>
        </p:spPr>
      </p:pic>
      <p:sp>
        <p:nvSpPr>
          <p:cNvPr id="267275" name="Rectangle 11"/>
          <p:cNvSpPr>
            <a:spLocks noChangeArrowheads="1"/>
          </p:cNvSpPr>
          <p:nvPr/>
        </p:nvSpPr>
        <p:spPr bwMode="auto">
          <a:xfrm>
            <a:off x="942975" y="3471863"/>
            <a:ext cx="4603750" cy="36671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 u="sng"/>
              <a:t>Vectorialmente</a:t>
            </a:r>
            <a:r>
              <a:rPr lang="es-ES_tradnl" sz="1800"/>
              <a:t>:</a:t>
            </a:r>
          </a:p>
        </p:txBody>
      </p:sp>
      <p:graphicFrame>
        <p:nvGraphicFramePr>
          <p:cNvPr id="267276" name="Object 12"/>
          <p:cNvGraphicFramePr>
            <a:graphicFrameLocks noChangeAspect="1"/>
          </p:cNvGraphicFramePr>
          <p:nvPr/>
        </p:nvGraphicFramePr>
        <p:xfrm>
          <a:off x="1243013" y="3835400"/>
          <a:ext cx="3063875" cy="143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85" name="Ecuación" r:id="rId8" imgW="1790640" imgH="838080" progId="Equation.3">
                  <p:embed/>
                </p:oleObj>
              </mc:Choice>
              <mc:Fallback>
                <p:oleObj name="Ecuación" r:id="rId8" imgW="1790640" imgH="8380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835400"/>
                        <a:ext cx="3063875" cy="1430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77" name="Rectangle 13"/>
          <p:cNvSpPr>
            <a:spLocks noChangeArrowheads="1"/>
          </p:cNvSpPr>
          <p:nvPr/>
        </p:nvSpPr>
        <p:spPr bwMode="auto">
          <a:xfrm>
            <a:off x="844550" y="5383213"/>
            <a:ext cx="8223250" cy="6413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tabLst>
                <a:tab pos="685800" algn="l"/>
              </a:tabLst>
            </a:pPr>
            <a:r>
              <a:rPr lang="es-ES_tradnl" sz="1800"/>
              <a:t>donde </a:t>
            </a:r>
            <a:r>
              <a:rPr lang="es-ES_tradnl" sz="1800" b="1"/>
              <a:t>r</a:t>
            </a:r>
            <a:r>
              <a:rPr lang="es-ES_tradnl" sz="1800"/>
              <a:t> es el vector de posición del elemento </a:t>
            </a:r>
            <a:r>
              <a:rPr lang="es-ES_tradnl" sz="1800" i="1"/>
              <a:t>dm</a:t>
            </a:r>
            <a:r>
              <a:rPr lang="es-ES_tradnl" sz="1800"/>
              <a:t> del cuerpo respecto al origen, </a:t>
            </a:r>
            <a:r>
              <a:rPr lang="el-GR" sz="1800" i="1">
                <a:cs typeface="Times New Roman" pitchFamily="18" charset="0"/>
              </a:rPr>
              <a:t>ρ</a:t>
            </a:r>
            <a:r>
              <a:rPr lang="es-ES" sz="1800">
                <a:cs typeface="Times New Roman" pitchFamily="18" charset="0"/>
              </a:rPr>
              <a:t> es la densidad del elemento y </a:t>
            </a:r>
            <a:r>
              <a:rPr lang="es-ES" sz="1800" i="1">
                <a:cs typeface="Times New Roman" pitchFamily="18" charset="0"/>
              </a:rPr>
              <a:t>dV</a:t>
            </a:r>
            <a:r>
              <a:rPr lang="es-ES" sz="1800">
                <a:cs typeface="Times New Roman" pitchFamily="18" charset="0"/>
              </a:rPr>
              <a:t> es su volumen</a:t>
            </a:r>
            <a:endParaRPr lang="el-GR" sz="1800">
              <a:cs typeface="Times New Roman" pitchFamily="18" charset="0"/>
            </a:endParaRPr>
          </a:p>
        </p:txBody>
      </p:sp>
      <p:sp>
        <p:nvSpPr>
          <p:cNvPr id="267278" name="Line 14"/>
          <p:cNvSpPr>
            <a:spLocks noChangeShapeType="1"/>
          </p:cNvSpPr>
          <p:nvPr/>
        </p:nvSpPr>
        <p:spPr bwMode="auto">
          <a:xfrm>
            <a:off x="4710113" y="1785938"/>
            <a:ext cx="0" cy="1751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endParaRPr lang="es-ES"/>
          </a:p>
        </p:txBody>
      </p:sp>
      <p:pic>
        <p:nvPicPr>
          <p:cNvPr id="12" name="11 Imagen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7CEC10FA-712A-480C-9763-D4CDC848F8D0}" type="slidenum">
              <a:rPr lang="es-ES_tradnl"/>
              <a:pPr lvl="1"/>
              <a:t>7</a:t>
            </a:fld>
            <a:r>
              <a:rPr lang="es-ES_tradnl"/>
              <a:t> -</a:t>
            </a:r>
          </a:p>
        </p:txBody>
      </p:sp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768350" y="1779588"/>
            <a:ext cx="8280400" cy="31083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10000"/>
              </a:lnSpc>
              <a:buFontTx/>
              <a:buChar char="•"/>
              <a:tabLst>
                <a:tab pos="685800" algn="l"/>
              </a:tabLst>
            </a:pPr>
            <a:r>
              <a:rPr lang="es-ES_tradnl" sz="1800"/>
              <a:t> El punto G del cuerpo en el que actúa el peso es el CDG del cuerpo.</a:t>
            </a:r>
          </a:p>
          <a:p>
            <a:pPr algn="just">
              <a:lnSpc>
                <a:spcPct val="110000"/>
              </a:lnSpc>
              <a:buFontTx/>
              <a:buChar char="•"/>
              <a:tabLst>
                <a:tab pos="685800" algn="l"/>
              </a:tabLst>
            </a:pPr>
            <a:r>
              <a:rPr lang="es-ES_tradnl" sz="1800"/>
              <a:t> El módulo de la fuerza que la Tierra ejerce sobre un punto material dado del cuerpo depende de la masa de dicho punto y de la distancia a que se encuentre del centro de la Tierra. En la práctica se supone que todos los puntosa del cuerpo experimentan la misma aceleración gravitatoria </a:t>
            </a:r>
            <a:r>
              <a:rPr lang="es-ES_tradnl" sz="1800" i="1"/>
              <a:t>g</a:t>
            </a:r>
            <a:r>
              <a:rPr lang="es-ES_tradnl" sz="1800"/>
              <a:t>. Además, debido al tamaño de la Tierra, las rectas soporte de las fuerzas que se ejercen sobre los distintos puntos materiales concurren en el centro de la Tierra y se pueden suponer paralelas. Estas dos hipótesis dan un centro de gravedad que coincide con el CDM ya que:</a:t>
            </a:r>
          </a:p>
          <a:p>
            <a:pPr algn="just">
              <a:lnSpc>
                <a:spcPct val="110000"/>
              </a:lnSpc>
              <a:buFontTx/>
              <a:buChar char="•"/>
              <a:tabLst>
                <a:tab pos="685800" algn="l"/>
              </a:tabLst>
            </a:pPr>
            <a:r>
              <a:rPr lang="es-ES_tradnl" sz="1800"/>
              <a:t> Si se multiplican por g los dos miembros de las ecuaciones descritas para el cálculo del CDM tendremos: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4422775" y="615950"/>
            <a:ext cx="3711575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s-ES_tradnl" sz="2000" b="1"/>
              <a:t>5.2.2 </a:t>
            </a:r>
            <a:r>
              <a:rPr lang="es-ES_tradnl" sz="2000" b="1" u="sng"/>
              <a:t>Centro de gravedad (CDG)</a:t>
            </a:r>
            <a:endParaRPr lang="es-ES" sz="2000" b="1" u="sng"/>
          </a:p>
        </p:txBody>
      </p:sp>
      <p:graphicFrame>
        <p:nvGraphicFramePr>
          <p:cNvPr id="269322" name="Object 10"/>
          <p:cNvGraphicFramePr>
            <a:graphicFrameLocks noChangeAspect="1"/>
          </p:cNvGraphicFramePr>
          <p:nvPr/>
        </p:nvGraphicFramePr>
        <p:xfrm>
          <a:off x="3014663" y="4441825"/>
          <a:ext cx="3700462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31" name="Ecuación" r:id="rId3" imgW="2743200" imgH="1218960" progId="Equation.3">
                  <p:embed/>
                </p:oleObj>
              </mc:Choice>
              <mc:Fallback>
                <p:oleObj name="Ecuación" r:id="rId3" imgW="2743200" imgH="12189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4663" y="4441825"/>
                        <a:ext cx="3700462" cy="164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9325" name="Group 13"/>
          <p:cNvGrpSpPr>
            <a:grpSpLocks/>
          </p:cNvGrpSpPr>
          <p:nvPr/>
        </p:nvGrpSpPr>
        <p:grpSpPr bwMode="auto">
          <a:xfrm>
            <a:off x="7013575" y="4946650"/>
            <a:ext cx="2262188" cy="528638"/>
            <a:chOff x="3435" y="3519"/>
            <a:chExt cx="1292" cy="272"/>
          </a:xfrm>
        </p:grpSpPr>
        <p:sp>
          <p:nvSpPr>
            <p:cNvPr id="269320" name="Rectangle 8"/>
            <p:cNvSpPr>
              <a:spLocks noChangeArrowheads="1"/>
            </p:cNvSpPr>
            <p:nvPr/>
          </p:nvSpPr>
          <p:spPr bwMode="auto">
            <a:xfrm>
              <a:off x="3435" y="3519"/>
              <a:ext cx="490" cy="18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s-ES_tradnl" sz="1800"/>
                <a:t>Donde:</a:t>
              </a:r>
              <a:endParaRPr lang="es-ES" sz="1800"/>
            </a:p>
          </p:txBody>
        </p:sp>
        <p:graphicFrame>
          <p:nvGraphicFramePr>
            <p:cNvPr id="269323" name="Object 11"/>
            <p:cNvGraphicFramePr>
              <a:graphicFrameLocks noChangeAspect="1"/>
            </p:cNvGraphicFramePr>
            <p:nvPr/>
          </p:nvGraphicFramePr>
          <p:xfrm>
            <a:off x="4004" y="3536"/>
            <a:ext cx="723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9332" name="Ecuación" r:id="rId5" imgW="787320" imgH="279360" progId="Equation.3">
                    <p:embed/>
                  </p:oleObj>
                </mc:Choice>
                <mc:Fallback>
                  <p:oleObj name="Ecuación" r:id="rId5" imgW="787320" imgH="27936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4" y="3536"/>
                          <a:ext cx="723" cy="2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69324" name="Object 12"/>
          <p:cNvGraphicFramePr>
            <a:graphicFrameLocks noChangeAspect="1"/>
          </p:cNvGraphicFramePr>
          <p:nvPr/>
        </p:nvGraphicFramePr>
        <p:xfrm>
          <a:off x="5187950" y="4013200"/>
          <a:ext cx="79533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33" name="Ecuación" r:id="rId7" imgW="545760" imgH="203040" progId="Equation.3">
                  <p:embed/>
                </p:oleObj>
              </mc:Choice>
              <mc:Fallback>
                <p:oleObj name="Ecuación" r:id="rId7" imgW="5457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950" y="4013200"/>
                        <a:ext cx="795338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26" name="Rectangle 14"/>
          <p:cNvSpPr>
            <a:spLocks noChangeArrowheads="1"/>
          </p:cNvSpPr>
          <p:nvPr/>
        </p:nvSpPr>
        <p:spPr bwMode="auto">
          <a:xfrm>
            <a:off x="4271963" y="963613"/>
            <a:ext cx="4856162" cy="915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El peso de un cuerpo es la resultante de las fuerzas másicas distribuidas que la Tierra ejerce sobre los puntos materiales que constituyen el cuerpo.</a:t>
            </a:r>
            <a:endParaRPr lang="es-ES" sz="1800"/>
          </a:p>
        </p:txBody>
      </p:sp>
      <p:sp>
        <p:nvSpPr>
          <p:cNvPr id="269327" name="Line 15"/>
          <p:cNvSpPr>
            <a:spLocks noChangeShapeType="1"/>
          </p:cNvSpPr>
          <p:nvPr/>
        </p:nvSpPr>
        <p:spPr bwMode="auto">
          <a:xfrm>
            <a:off x="6789738" y="4627563"/>
            <a:ext cx="0" cy="128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endParaRPr lang="es-ES"/>
          </a:p>
        </p:txBody>
      </p:sp>
      <p:pic>
        <p:nvPicPr>
          <p:cNvPr id="12" name="11 Imagen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F1680FC7-7D23-436F-9536-1BB3F10CA644}" type="slidenum">
              <a:rPr lang="es-ES_tradnl"/>
              <a:pPr lvl="1"/>
              <a:t>8</a:t>
            </a:fld>
            <a:r>
              <a:rPr lang="es-ES_tradnl"/>
              <a:t> -</a:t>
            </a:r>
          </a:p>
        </p:txBody>
      </p:sp>
      <p:sp>
        <p:nvSpPr>
          <p:cNvPr id="270340" name="Rectangle 4"/>
          <p:cNvSpPr>
            <a:spLocks noChangeArrowheads="1"/>
          </p:cNvSpPr>
          <p:nvPr/>
        </p:nvSpPr>
        <p:spPr bwMode="auto">
          <a:xfrm>
            <a:off x="4271963" y="677863"/>
            <a:ext cx="4856162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Cuando el cuerpo tenga una forma concreta, su CDG podrá determinarse considerando que el cuerpo está constituido por infinitos elementos cada uno de los cuales tenga un peso </a:t>
            </a:r>
            <a:r>
              <a:rPr lang="es-ES_tradnl" sz="1800" i="1"/>
              <a:t>dW</a:t>
            </a:r>
            <a:r>
              <a:rPr lang="es-ES_tradnl" sz="1800"/>
              <a:t> dado así:</a:t>
            </a:r>
            <a:endParaRPr lang="es-ES" sz="1800"/>
          </a:p>
        </p:txBody>
      </p:sp>
      <p:graphicFrame>
        <p:nvGraphicFramePr>
          <p:cNvPr id="270341" name="Object 5"/>
          <p:cNvGraphicFramePr>
            <a:graphicFrameLocks noChangeAspect="1"/>
          </p:cNvGraphicFramePr>
          <p:nvPr/>
        </p:nvGraphicFramePr>
        <p:xfrm>
          <a:off x="5813425" y="1866900"/>
          <a:ext cx="151288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4" name="Ecuación" r:id="rId3" imgW="736560" imgH="203040" progId="Equation.3">
                  <p:embed/>
                </p:oleObj>
              </mc:Choice>
              <mc:Fallback>
                <p:oleObj name="Ecuación" r:id="rId3" imgW="73656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1866900"/>
                        <a:ext cx="1512888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42" name="Rectangle 6"/>
          <p:cNvSpPr>
            <a:spLocks noChangeArrowheads="1"/>
          </p:cNvSpPr>
          <p:nvPr/>
        </p:nvSpPr>
        <p:spPr bwMode="auto">
          <a:xfrm>
            <a:off x="750888" y="2155825"/>
            <a:ext cx="8320087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donde </a:t>
            </a:r>
            <a:r>
              <a:rPr lang="el-GR" sz="1800">
                <a:cs typeface="Times New Roman" pitchFamily="18" charset="0"/>
              </a:rPr>
              <a:t>γ</a:t>
            </a:r>
            <a:r>
              <a:rPr lang="es-ES" sz="1800">
                <a:cs typeface="Times New Roman" pitchFamily="18" charset="0"/>
              </a:rPr>
              <a:t> es el peso específico del material (peso por unidad de volumen) y </a:t>
            </a:r>
            <a:r>
              <a:rPr lang="es-ES" sz="1800" i="1">
                <a:cs typeface="Times New Roman" pitchFamily="18" charset="0"/>
              </a:rPr>
              <a:t>dV</a:t>
            </a:r>
            <a:r>
              <a:rPr lang="es-ES" sz="1800">
                <a:cs typeface="Times New Roman" pitchFamily="18" charset="0"/>
              </a:rPr>
              <a:t> es el volumen del elemento. El peso total del cuerpo será:</a:t>
            </a:r>
            <a:endParaRPr lang="el-GR" sz="1800">
              <a:cs typeface="Times New Roman" pitchFamily="18" charset="0"/>
            </a:endParaRPr>
          </a:p>
        </p:txBody>
      </p:sp>
      <p:graphicFrame>
        <p:nvGraphicFramePr>
          <p:cNvPr id="270343" name="Object 7"/>
          <p:cNvGraphicFramePr>
            <a:graphicFrameLocks noChangeAspect="1"/>
          </p:cNvGraphicFramePr>
          <p:nvPr/>
        </p:nvGraphicFramePr>
        <p:xfrm>
          <a:off x="5957888" y="2463800"/>
          <a:ext cx="1512887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5" name="Ecuación" r:id="rId5" imgW="736560" imgH="380880" progId="Equation.3">
                  <p:embed/>
                </p:oleObj>
              </mc:Choice>
              <mc:Fallback>
                <p:oleObj name="Ecuación" r:id="rId5" imgW="736560" imgH="380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888" y="2463800"/>
                        <a:ext cx="1512887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44" name="Rectangle 8"/>
          <p:cNvSpPr>
            <a:spLocks noChangeArrowheads="1"/>
          </p:cNvSpPr>
          <p:nvPr/>
        </p:nvSpPr>
        <p:spPr bwMode="auto">
          <a:xfrm>
            <a:off x="757238" y="3114675"/>
            <a:ext cx="8320087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Si se elige un sistema de coordenadas </a:t>
            </a:r>
            <a:r>
              <a:rPr lang="es-ES_tradnl" sz="1800" i="1"/>
              <a:t>xyz</a:t>
            </a:r>
            <a:r>
              <a:rPr lang="es-ES_tradnl" sz="1800"/>
              <a:t> tal que la recta soporte del peso W sea paralela al eje </a:t>
            </a:r>
            <a:r>
              <a:rPr lang="es-ES_tradnl" sz="1800" i="1"/>
              <a:t>z</a:t>
            </a:r>
            <a:r>
              <a:rPr lang="es-ES_tradnl" sz="1800"/>
              <a:t>, el momento respecto al eje y del peso </a:t>
            </a:r>
            <a:r>
              <a:rPr lang="es-ES_tradnl" sz="1800" i="1"/>
              <a:t>dW</a:t>
            </a:r>
            <a:r>
              <a:rPr lang="es-ES_tradnl" sz="1800"/>
              <a:t> de un elemento será</a:t>
            </a:r>
            <a:endParaRPr lang="el-GR" sz="1800">
              <a:cs typeface="Times New Roman" pitchFamily="18" charset="0"/>
            </a:endParaRPr>
          </a:p>
        </p:txBody>
      </p:sp>
      <p:graphicFrame>
        <p:nvGraphicFramePr>
          <p:cNvPr id="270345" name="Object 9"/>
          <p:cNvGraphicFramePr>
            <a:graphicFrameLocks noChangeAspect="1"/>
          </p:cNvGraphicFramePr>
          <p:nvPr/>
        </p:nvGraphicFramePr>
        <p:xfrm>
          <a:off x="3092450" y="3721100"/>
          <a:ext cx="31035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6" name="Ecuación" r:id="rId7" imgW="1511280" imgH="241200" progId="Equation.3">
                  <p:embed/>
                </p:oleObj>
              </mc:Choice>
              <mc:Fallback>
                <p:oleObj name="Ecuación" r:id="rId7" imgW="1511280" imgH="241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721100"/>
                        <a:ext cx="3103563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46" name="Rectangle 10"/>
          <p:cNvSpPr>
            <a:spLocks noChangeArrowheads="1"/>
          </p:cNvSpPr>
          <p:nvPr/>
        </p:nvSpPr>
        <p:spPr bwMode="auto">
          <a:xfrm>
            <a:off x="763588" y="4325938"/>
            <a:ext cx="29892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y según la definición de CDG:</a:t>
            </a:r>
            <a:endParaRPr lang="el-GR" sz="1800">
              <a:cs typeface="Times New Roman" pitchFamily="18" charset="0"/>
            </a:endParaRPr>
          </a:p>
        </p:txBody>
      </p:sp>
      <p:graphicFrame>
        <p:nvGraphicFramePr>
          <p:cNvPr id="270347" name="Object 11"/>
          <p:cNvGraphicFramePr>
            <a:graphicFrameLocks noChangeAspect="1"/>
          </p:cNvGraphicFramePr>
          <p:nvPr/>
        </p:nvGraphicFramePr>
        <p:xfrm>
          <a:off x="3825875" y="4213225"/>
          <a:ext cx="44323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7" name="Ecuación" r:id="rId9" imgW="2158920" imgH="291960" progId="Equation.3">
                  <p:embed/>
                </p:oleObj>
              </mc:Choice>
              <mc:Fallback>
                <p:oleObj name="Ecuación" r:id="rId9" imgW="2158920" imgH="29196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4213225"/>
                        <a:ext cx="4432300" cy="601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48" name="Rectangle 12"/>
          <p:cNvSpPr>
            <a:spLocks noChangeArrowheads="1"/>
          </p:cNvSpPr>
          <p:nvPr/>
        </p:nvSpPr>
        <p:spPr bwMode="auto">
          <a:xfrm>
            <a:off x="769938" y="4732338"/>
            <a:ext cx="83200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así pues, la coordenada x de un punto de la recta soporte del peso W será:</a:t>
            </a:r>
            <a:endParaRPr lang="el-GR" sz="1800">
              <a:cs typeface="Times New Roman" pitchFamily="18" charset="0"/>
            </a:endParaRPr>
          </a:p>
        </p:txBody>
      </p:sp>
      <p:graphicFrame>
        <p:nvGraphicFramePr>
          <p:cNvPr id="270349" name="Object 13"/>
          <p:cNvGraphicFramePr>
            <a:graphicFrameLocks noChangeAspect="1"/>
          </p:cNvGraphicFramePr>
          <p:nvPr/>
        </p:nvGraphicFramePr>
        <p:xfrm>
          <a:off x="954088" y="5060950"/>
          <a:ext cx="16891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8" name="Ecuación" r:id="rId11" imgW="965160" imgH="583920" progId="Equation.3">
                  <p:embed/>
                </p:oleObj>
              </mc:Choice>
              <mc:Fallback>
                <p:oleObj name="Ecuación" r:id="rId11" imgW="965160" imgH="58392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5060950"/>
                        <a:ext cx="1689100" cy="10255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50" name="Rectangle 14"/>
          <p:cNvSpPr>
            <a:spLocks noChangeArrowheads="1"/>
          </p:cNvSpPr>
          <p:nvPr/>
        </p:nvSpPr>
        <p:spPr bwMode="auto">
          <a:xfrm>
            <a:off x="2728913" y="5378450"/>
            <a:ext cx="17430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s-ES_tradnl" sz="1800"/>
              <a:t>y análogamente:</a:t>
            </a:r>
            <a:endParaRPr lang="el-GR" sz="1800">
              <a:cs typeface="Times New Roman" pitchFamily="18" charset="0"/>
            </a:endParaRPr>
          </a:p>
        </p:txBody>
      </p:sp>
      <p:graphicFrame>
        <p:nvGraphicFramePr>
          <p:cNvPr id="270351" name="Object 15"/>
          <p:cNvGraphicFramePr>
            <a:graphicFrameLocks noChangeAspect="1"/>
          </p:cNvGraphicFramePr>
          <p:nvPr/>
        </p:nvGraphicFramePr>
        <p:xfrm>
          <a:off x="4657725" y="5062538"/>
          <a:ext cx="39560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9" name="Ecuación" r:id="rId13" imgW="2260440" imgH="583920" progId="Equation.3">
                  <p:embed/>
                </p:oleObj>
              </mc:Choice>
              <mc:Fallback>
                <p:oleObj name="Ecuación" r:id="rId13" imgW="2260440" imgH="58392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725" y="5062538"/>
                        <a:ext cx="3956050" cy="10255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14 Imagen"/>
          <p:cNvPicPr/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s-ES_tradnl"/>
              <a:t>- </a:t>
            </a:r>
            <a:fld id="{2473D6EA-83BA-4175-AE7A-37DE97815870}" type="slidenum">
              <a:rPr lang="es-ES_tradnl"/>
              <a:pPr lvl="1"/>
              <a:t>9</a:t>
            </a:fld>
            <a:r>
              <a:rPr lang="es-ES_tradnl"/>
              <a:t> -</a:t>
            </a:r>
          </a:p>
        </p:txBody>
      </p:sp>
      <p:sp>
        <p:nvSpPr>
          <p:cNvPr id="186373" name="Rectangle 5"/>
          <p:cNvSpPr>
            <a:spLocks noChangeArrowheads="1"/>
          </p:cNvSpPr>
          <p:nvPr/>
        </p:nvSpPr>
        <p:spPr bwMode="auto">
          <a:xfrm>
            <a:off x="4319588" y="858838"/>
            <a:ext cx="47529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>
              <a:lnSpc>
                <a:spcPct val="80000"/>
              </a:lnSpc>
            </a:pPr>
            <a:r>
              <a:rPr lang="es-ES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PROBLEMA 5.1</a:t>
            </a:r>
          </a:p>
        </p:txBody>
      </p:sp>
      <p:pic>
        <p:nvPicPr>
          <p:cNvPr id="186384" name="Picture 16" descr="F5-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04" t="3729" r="35440" b="9254"/>
          <a:stretch>
            <a:fillRect/>
          </a:stretch>
        </p:blipFill>
        <p:spPr bwMode="auto">
          <a:xfrm>
            <a:off x="309563" y="2266950"/>
            <a:ext cx="5911850" cy="3000375"/>
          </a:xfrm>
          <a:prstGeom prst="rect">
            <a:avLst/>
          </a:prstGeom>
          <a:noFill/>
        </p:spPr>
      </p:pic>
      <p:pic>
        <p:nvPicPr>
          <p:cNvPr id="186385" name="Picture 17" descr="F5-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9077" t="12338" r="1584" b="9254"/>
          <a:stretch>
            <a:fillRect/>
          </a:stretch>
        </p:blipFill>
        <p:spPr bwMode="auto">
          <a:xfrm>
            <a:off x="6399213" y="1863725"/>
            <a:ext cx="2763837" cy="2703513"/>
          </a:xfrm>
          <a:prstGeom prst="rect">
            <a:avLst/>
          </a:prstGeom>
          <a:noFill/>
        </p:spPr>
      </p:pic>
      <p:pic>
        <p:nvPicPr>
          <p:cNvPr id="6" name="5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640" y="624964"/>
            <a:ext cx="1570457" cy="712129"/>
          </a:xfrm>
          <a:prstGeom prst="rect">
            <a:avLst/>
          </a:prstGeom>
          <a:solidFill>
            <a:srgbClr val="FFFFFF"/>
          </a:solidFill>
          <a:ln w="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99674044</TotalTime>
  <Pages>19</Pages>
  <Words>1479</Words>
  <Application>Microsoft Office PowerPoint</Application>
  <PresentationFormat>A4 (210 x 297 mm)</PresentationFormat>
  <Paragraphs>96</Paragraphs>
  <Slides>21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3" baseType="lpstr">
      <vt:lpstr>Austin</vt:lpstr>
      <vt:lpstr>Ecuación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*</dc:creator>
  <cp:lastModifiedBy>USER</cp:lastModifiedBy>
  <cp:revision>555</cp:revision>
  <cp:lastPrinted>2003-11-30T11:13:46Z</cp:lastPrinted>
  <dcterms:created xsi:type="dcterms:W3CDTF">1997-02-08T10:31:52Z</dcterms:created>
  <dcterms:modified xsi:type="dcterms:W3CDTF">2013-10-08T23:58:43Z</dcterms:modified>
</cp:coreProperties>
</file>